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8"/>
  </p:notesMasterIdLst>
  <p:handoutMasterIdLst>
    <p:handoutMasterId r:id="rId19"/>
  </p:handoutMasterIdLst>
  <p:sldIdLst>
    <p:sldId id="256" r:id="rId2"/>
    <p:sldId id="279" r:id="rId3"/>
    <p:sldId id="276" r:id="rId4"/>
    <p:sldId id="293" r:id="rId5"/>
    <p:sldId id="288" r:id="rId6"/>
    <p:sldId id="294" r:id="rId7"/>
    <p:sldId id="308" r:id="rId8"/>
    <p:sldId id="309" r:id="rId9"/>
    <p:sldId id="296" r:id="rId10"/>
    <p:sldId id="284" r:id="rId11"/>
    <p:sldId id="297" r:id="rId12"/>
    <p:sldId id="291" r:id="rId13"/>
    <p:sldId id="298" r:id="rId14"/>
    <p:sldId id="299" r:id="rId15"/>
    <p:sldId id="300" r:id="rId16"/>
    <p:sldId id="307"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2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varScale="1">
        <p:scale>
          <a:sx n="112" d="100"/>
          <a:sy n="112" d="100"/>
        </p:scale>
        <p:origin x="56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3" tIns="46586" rIns="93173" bIns="46586"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3" tIns="46586" rIns="93173" bIns="46586" rtlCol="0"/>
          <a:lstStyle>
            <a:lvl1pPr algn="r">
              <a:defRPr sz="1200"/>
            </a:lvl1pPr>
          </a:lstStyle>
          <a:p>
            <a:fld id="{03A9747D-7172-4D8A-B8D8-56D06AD15E8A}" type="datetimeFigureOut">
              <a:rPr lang="en-US" smtClean="0"/>
              <a:t>1/31/2025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3" tIns="46586" rIns="93173"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3" tIns="46586" rIns="93173" bIns="46586" rtlCol="0" anchor="b"/>
          <a:lstStyle>
            <a:lvl1pPr algn="r">
              <a:defRPr sz="1200"/>
            </a:lvl1pPr>
          </a:lstStyle>
          <a:p>
            <a:fld id="{18FE8D36-FB63-4DC4-8378-27F8CB1DD562}" type="slidenum">
              <a:rPr lang="en-US" smtClean="0"/>
              <a:t>‹#›</a:t>
            </a:fld>
            <a:endParaRPr lang="en-US"/>
          </a:p>
        </p:txBody>
      </p:sp>
    </p:spTree>
    <p:extLst>
      <p:ext uri="{BB962C8B-B14F-4D97-AF65-F5344CB8AC3E}">
        <p14:creationId xmlns:p14="http://schemas.microsoft.com/office/powerpoint/2010/main" val="3543032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3" tIns="46586" rIns="93173"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3" tIns="46586" rIns="93173" bIns="46586" rtlCol="0"/>
          <a:lstStyle>
            <a:lvl1pPr algn="r">
              <a:defRPr sz="1200"/>
            </a:lvl1pPr>
          </a:lstStyle>
          <a:p>
            <a:fld id="{B12CE5C2-F840-47DD-A29D-784C03CF88AC}" type="datetimeFigureOut">
              <a:rPr lang="en-US" smtClean="0"/>
              <a:t>1/31/2025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3" tIns="46586" rIns="93173" bIns="46586"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3" tIns="46586" rIns="93173"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3" tIns="46586" rIns="93173"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3" tIns="46586" rIns="93173" bIns="46586" rtlCol="0" anchor="b"/>
          <a:lstStyle>
            <a:lvl1pPr algn="r">
              <a:defRPr sz="1200"/>
            </a:lvl1pPr>
          </a:lstStyle>
          <a:p>
            <a:fld id="{AE3C03F2-F8C0-41B5-BC77-C96111CF929D}" type="slidenum">
              <a:rPr lang="en-US" smtClean="0"/>
              <a:t>‹#›</a:t>
            </a:fld>
            <a:endParaRPr lang="en-US"/>
          </a:p>
        </p:txBody>
      </p:sp>
    </p:spTree>
    <p:extLst>
      <p:ext uri="{BB962C8B-B14F-4D97-AF65-F5344CB8AC3E}">
        <p14:creationId xmlns:p14="http://schemas.microsoft.com/office/powerpoint/2010/main" val="196698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C03F2-F8C0-41B5-BC77-C96111CF929D}" type="slidenum">
              <a:rPr lang="en-US" smtClean="0"/>
              <a:t>1</a:t>
            </a:fld>
            <a:endParaRPr lang="en-US"/>
          </a:p>
        </p:txBody>
      </p:sp>
    </p:spTree>
    <p:extLst>
      <p:ext uri="{BB962C8B-B14F-4D97-AF65-F5344CB8AC3E}">
        <p14:creationId xmlns:p14="http://schemas.microsoft.com/office/powerpoint/2010/main" val="570571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C03F2-F8C0-41B5-BC77-C96111CF929D}" type="slidenum">
              <a:rPr lang="en-US" smtClean="0"/>
              <a:t>10</a:t>
            </a:fld>
            <a:endParaRPr lang="en-US"/>
          </a:p>
        </p:txBody>
      </p:sp>
    </p:spTree>
    <p:extLst>
      <p:ext uri="{BB962C8B-B14F-4D97-AF65-F5344CB8AC3E}">
        <p14:creationId xmlns:p14="http://schemas.microsoft.com/office/powerpoint/2010/main" val="2325410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C03F2-F8C0-41B5-BC77-C96111CF929D}" type="slidenum">
              <a:rPr lang="en-US" smtClean="0"/>
              <a:t>11</a:t>
            </a:fld>
            <a:endParaRPr lang="en-US"/>
          </a:p>
        </p:txBody>
      </p:sp>
    </p:spTree>
    <p:extLst>
      <p:ext uri="{BB962C8B-B14F-4D97-AF65-F5344CB8AC3E}">
        <p14:creationId xmlns:p14="http://schemas.microsoft.com/office/powerpoint/2010/main" val="1648872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C03F2-F8C0-41B5-BC77-C96111CF929D}" type="slidenum">
              <a:rPr lang="en-US" smtClean="0"/>
              <a:t>12</a:t>
            </a:fld>
            <a:endParaRPr lang="en-US"/>
          </a:p>
        </p:txBody>
      </p:sp>
    </p:spTree>
    <p:extLst>
      <p:ext uri="{BB962C8B-B14F-4D97-AF65-F5344CB8AC3E}">
        <p14:creationId xmlns:p14="http://schemas.microsoft.com/office/powerpoint/2010/main" val="2154933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C03F2-F8C0-41B5-BC77-C96111CF929D}" type="slidenum">
              <a:rPr lang="en-US" smtClean="0"/>
              <a:t>13</a:t>
            </a:fld>
            <a:endParaRPr lang="en-US"/>
          </a:p>
        </p:txBody>
      </p:sp>
    </p:spTree>
    <p:extLst>
      <p:ext uri="{BB962C8B-B14F-4D97-AF65-F5344CB8AC3E}">
        <p14:creationId xmlns:p14="http://schemas.microsoft.com/office/powerpoint/2010/main" val="3986560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C03F2-F8C0-41B5-BC77-C96111CF929D}" type="slidenum">
              <a:rPr lang="en-US" smtClean="0"/>
              <a:t>14</a:t>
            </a:fld>
            <a:endParaRPr lang="en-US"/>
          </a:p>
        </p:txBody>
      </p:sp>
    </p:spTree>
    <p:extLst>
      <p:ext uri="{BB962C8B-B14F-4D97-AF65-F5344CB8AC3E}">
        <p14:creationId xmlns:p14="http://schemas.microsoft.com/office/powerpoint/2010/main" val="3622663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C03F2-F8C0-41B5-BC77-C96111CF929D}" type="slidenum">
              <a:rPr lang="en-US" smtClean="0"/>
              <a:t>15</a:t>
            </a:fld>
            <a:endParaRPr lang="en-US"/>
          </a:p>
        </p:txBody>
      </p:sp>
    </p:spTree>
    <p:extLst>
      <p:ext uri="{BB962C8B-B14F-4D97-AF65-F5344CB8AC3E}">
        <p14:creationId xmlns:p14="http://schemas.microsoft.com/office/powerpoint/2010/main" val="1977400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C03F2-F8C0-41B5-BC77-C96111CF929D}" type="slidenum">
              <a:rPr lang="en-US" smtClean="0"/>
              <a:t>16</a:t>
            </a:fld>
            <a:endParaRPr lang="en-US"/>
          </a:p>
        </p:txBody>
      </p:sp>
    </p:spTree>
    <p:extLst>
      <p:ext uri="{BB962C8B-B14F-4D97-AF65-F5344CB8AC3E}">
        <p14:creationId xmlns:p14="http://schemas.microsoft.com/office/powerpoint/2010/main" val="3554380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C03F2-F8C0-41B5-BC77-C96111CF929D}" type="slidenum">
              <a:rPr lang="en-US" smtClean="0"/>
              <a:t>2</a:t>
            </a:fld>
            <a:endParaRPr lang="en-US"/>
          </a:p>
        </p:txBody>
      </p:sp>
    </p:spTree>
    <p:extLst>
      <p:ext uri="{BB962C8B-B14F-4D97-AF65-F5344CB8AC3E}">
        <p14:creationId xmlns:p14="http://schemas.microsoft.com/office/powerpoint/2010/main" val="52062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C03F2-F8C0-41B5-BC77-C96111CF929D}" type="slidenum">
              <a:rPr lang="en-US" smtClean="0"/>
              <a:t>3</a:t>
            </a:fld>
            <a:endParaRPr lang="en-US"/>
          </a:p>
        </p:txBody>
      </p:sp>
    </p:spTree>
    <p:extLst>
      <p:ext uri="{BB962C8B-B14F-4D97-AF65-F5344CB8AC3E}">
        <p14:creationId xmlns:p14="http://schemas.microsoft.com/office/powerpoint/2010/main" val="3510966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C03F2-F8C0-41B5-BC77-C96111CF929D}" type="slidenum">
              <a:rPr lang="en-US" smtClean="0"/>
              <a:t>4</a:t>
            </a:fld>
            <a:endParaRPr lang="en-US"/>
          </a:p>
        </p:txBody>
      </p:sp>
    </p:spTree>
    <p:extLst>
      <p:ext uri="{BB962C8B-B14F-4D97-AF65-F5344CB8AC3E}">
        <p14:creationId xmlns:p14="http://schemas.microsoft.com/office/powerpoint/2010/main" val="2908196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C03F2-F8C0-41B5-BC77-C96111CF929D}" type="slidenum">
              <a:rPr lang="en-US" smtClean="0"/>
              <a:t>5</a:t>
            </a:fld>
            <a:endParaRPr lang="en-US"/>
          </a:p>
        </p:txBody>
      </p:sp>
    </p:spTree>
    <p:extLst>
      <p:ext uri="{BB962C8B-B14F-4D97-AF65-F5344CB8AC3E}">
        <p14:creationId xmlns:p14="http://schemas.microsoft.com/office/powerpoint/2010/main" val="3429873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C03F2-F8C0-41B5-BC77-C96111CF929D}" type="slidenum">
              <a:rPr lang="en-US" smtClean="0"/>
              <a:t>6</a:t>
            </a:fld>
            <a:endParaRPr lang="en-US"/>
          </a:p>
        </p:txBody>
      </p:sp>
    </p:spTree>
    <p:extLst>
      <p:ext uri="{BB962C8B-B14F-4D97-AF65-F5344CB8AC3E}">
        <p14:creationId xmlns:p14="http://schemas.microsoft.com/office/powerpoint/2010/main" val="3864037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C03F2-F8C0-41B5-BC77-C96111CF929D}" type="slidenum">
              <a:rPr lang="en-US" smtClean="0"/>
              <a:t>7</a:t>
            </a:fld>
            <a:endParaRPr lang="en-US"/>
          </a:p>
        </p:txBody>
      </p:sp>
    </p:spTree>
    <p:extLst>
      <p:ext uri="{BB962C8B-B14F-4D97-AF65-F5344CB8AC3E}">
        <p14:creationId xmlns:p14="http://schemas.microsoft.com/office/powerpoint/2010/main" val="2718133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C03F2-F8C0-41B5-BC77-C96111CF929D}" type="slidenum">
              <a:rPr lang="en-US" smtClean="0"/>
              <a:t>8</a:t>
            </a:fld>
            <a:endParaRPr lang="en-US"/>
          </a:p>
        </p:txBody>
      </p:sp>
    </p:spTree>
    <p:extLst>
      <p:ext uri="{BB962C8B-B14F-4D97-AF65-F5344CB8AC3E}">
        <p14:creationId xmlns:p14="http://schemas.microsoft.com/office/powerpoint/2010/main" val="3248394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C03F2-F8C0-41B5-BC77-C96111CF929D}" type="slidenum">
              <a:rPr lang="en-US" smtClean="0"/>
              <a:t>9</a:t>
            </a:fld>
            <a:endParaRPr lang="en-US"/>
          </a:p>
        </p:txBody>
      </p:sp>
    </p:spTree>
    <p:extLst>
      <p:ext uri="{BB962C8B-B14F-4D97-AF65-F5344CB8AC3E}">
        <p14:creationId xmlns:p14="http://schemas.microsoft.com/office/powerpoint/2010/main" val="2304463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643B0AC-7B53-47A7-AEAF-0F9861C47D22}" type="datetimeFigureOut">
              <a:rPr lang="en-US" smtClean="0"/>
              <a:t>1/31/2025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ADD0668-DD13-4B99-A3BE-BA6C8E8A3F4C}" type="slidenum">
              <a:rPr lang="en-US" smtClean="0"/>
              <a:t>‹#›</a:t>
            </a:fld>
            <a:endParaRPr lang="en-US"/>
          </a:p>
        </p:txBody>
      </p:sp>
    </p:spTree>
    <p:extLst>
      <p:ext uri="{BB962C8B-B14F-4D97-AF65-F5344CB8AC3E}">
        <p14:creationId xmlns:p14="http://schemas.microsoft.com/office/powerpoint/2010/main" val="1185687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43B0AC-7B53-47A7-AEAF-0F9861C47D22}"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ADD0668-DD13-4B99-A3BE-BA6C8E8A3F4C}" type="slidenum">
              <a:rPr lang="en-US" smtClean="0"/>
              <a:t>‹#›</a:t>
            </a:fld>
            <a:endParaRPr lang="en-US"/>
          </a:p>
        </p:txBody>
      </p:sp>
    </p:spTree>
    <p:extLst>
      <p:ext uri="{BB962C8B-B14F-4D97-AF65-F5344CB8AC3E}">
        <p14:creationId xmlns:p14="http://schemas.microsoft.com/office/powerpoint/2010/main" val="2653401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643B0AC-7B53-47A7-AEAF-0F9861C47D22}"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ADD0668-DD13-4B99-A3BE-BA6C8E8A3F4C}" type="slidenum">
              <a:rPr lang="en-US" smtClean="0"/>
              <a:t>‹#›</a:t>
            </a:fld>
            <a:endParaRPr lang="en-US"/>
          </a:p>
        </p:txBody>
      </p:sp>
    </p:spTree>
    <p:extLst>
      <p:ext uri="{BB962C8B-B14F-4D97-AF65-F5344CB8AC3E}">
        <p14:creationId xmlns:p14="http://schemas.microsoft.com/office/powerpoint/2010/main" val="2364682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643B0AC-7B53-47A7-AEAF-0F9861C47D22}"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ADD0668-DD13-4B99-A3BE-BA6C8E8A3F4C}" type="slidenum">
              <a:rPr lang="en-US" smtClean="0"/>
              <a:t>‹#›</a:t>
            </a:fld>
            <a:endParaRPr lang="en-US"/>
          </a:p>
        </p:txBody>
      </p:sp>
    </p:spTree>
    <p:extLst>
      <p:ext uri="{BB962C8B-B14F-4D97-AF65-F5344CB8AC3E}">
        <p14:creationId xmlns:p14="http://schemas.microsoft.com/office/powerpoint/2010/main" val="968185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43B0AC-7B53-47A7-AEAF-0F9861C47D22}"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ADD0668-DD13-4B99-A3BE-BA6C8E8A3F4C}" type="slidenum">
              <a:rPr lang="en-US" smtClean="0"/>
              <a:t>‹#›</a:t>
            </a:fld>
            <a:endParaRPr lang="en-US"/>
          </a:p>
        </p:txBody>
      </p:sp>
    </p:spTree>
    <p:extLst>
      <p:ext uri="{BB962C8B-B14F-4D97-AF65-F5344CB8AC3E}">
        <p14:creationId xmlns:p14="http://schemas.microsoft.com/office/powerpoint/2010/main" val="2196833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643B0AC-7B53-47A7-AEAF-0F9861C47D22}" type="datetimeFigureOut">
              <a:rPr lang="en-US" smtClean="0"/>
              <a:t>1/31/2025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DD0668-DD13-4B99-A3BE-BA6C8E8A3F4C}" type="slidenum">
              <a:rPr lang="en-US" smtClean="0"/>
              <a:t>‹#›</a:t>
            </a:fld>
            <a:endParaRPr lang="en-US"/>
          </a:p>
        </p:txBody>
      </p:sp>
    </p:spTree>
    <p:extLst>
      <p:ext uri="{BB962C8B-B14F-4D97-AF65-F5344CB8AC3E}">
        <p14:creationId xmlns:p14="http://schemas.microsoft.com/office/powerpoint/2010/main" val="679900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643B0AC-7B53-47A7-AEAF-0F9861C47D22}" type="datetimeFigureOut">
              <a:rPr lang="en-US" smtClean="0"/>
              <a:t>1/31/2025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0ADD0668-DD13-4B99-A3BE-BA6C8E8A3F4C}" type="slidenum">
              <a:rPr lang="en-US" smtClean="0"/>
              <a:t>‹#›</a:t>
            </a:fld>
            <a:endParaRPr lang="en-US"/>
          </a:p>
        </p:txBody>
      </p:sp>
    </p:spTree>
    <p:extLst>
      <p:ext uri="{BB962C8B-B14F-4D97-AF65-F5344CB8AC3E}">
        <p14:creationId xmlns:p14="http://schemas.microsoft.com/office/powerpoint/2010/main" val="1307548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643B0AC-7B53-47A7-AEAF-0F9861C47D22}"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D0668-DD13-4B99-A3BE-BA6C8E8A3F4C}" type="slidenum">
              <a:rPr lang="en-US" smtClean="0"/>
              <a:t>‹#›</a:t>
            </a:fld>
            <a:endParaRPr lang="en-US"/>
          </a:p>
        </p:txBody>
      </p:sp>
    </p:spTree>
    <p:extLst>
      <p:ext uri="{BB962C8B-B14F-4D97-AF65-F5344CB8AC3E}">
        <p14:creationId xmlns:p14="http://schemas.microsoft.com/office/powerpoint/2010/main" val="3897289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643B0AC-7B53-47A7-AEAF-0F9861C47D22}"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ADD0668-DD13-4B99-A3BE-BA6C8E8A3F4C}" type="slidenum">
              <a:rPr lang="en-US" smtClean="0"/>
              <a:t>‹#›</a:t>
            </a:fld>
            <a:endParaRPr lang="en-US"/>
          </a:p>
        </p:txBody>
      </p:sp>
    </p:spTree>
    <p:extLst>
      <p:ext uri="{BB962C8B-B14F-4D97-AF65-F5344CB8AC3E}">
        <p14:creationId xmlns:p14="http://schemas.microsoft.com/office/powerpoint/2010/main" val="4135495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43B0AC-7B53-47A7-AEAF-0F9861C47D22}"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D0668-DD13-4B99-A3BE-BA6C8E8A3F4C}" type="slidenum">
              <a:rPr lang="en-US" smtClean="0"/>
              <a:t>‹#›</a:t>
            </a:fld>
            <a:endParaRPr lang="en-US"/>
          </a:p>
        </p:txBody>
      </p:sp>
    </p:spTree>
    <p:extLst>
      <p:ext uri="{BB962C8B-B14F-4D97-AF65-F5344CB8AC3E}">
        <p14:creationId xmlns:p14="http://schemas.microsoft.com/office/powerpoint/2010/main" val="1397916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43B0AC-7B53-47A7-AEAF-0F9861C47D22}"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ADD0668-DD13-4B99-A3BE-BA6C8E8A3F4C}" type="slidenum">
              <a:rPr lang="en-US" smtClean="0"/>
              <a:t>‹#›</a:t>
            </a:fld>
            <a:endParaRPr lang="en-US"/>
          </a:p>
        </p:txBody>
      </p:sp>
    </p:spTree>
    <p:extLst>
      <p:ext uri="{BB962C8B-B14F-4D97-AF65-F5344CB8AC3E}">
        <p14:creationId xmlns:p14="http://schemas.microsoft.com/office/powerpoint/2010/main" val="408926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43B0AC-7B53-47A7-AEAF-0F9861C47D22}"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DD0668-DD13-4B99-A3BE-BA6C8E8A3F4C}" type="slidenum">
              <a:rPr lang="en-US" smtClean="0"/>
              <a:t>‹#›</a:t>
            </a:fld>
            <a:endParaRPr lang="en-US"/>
          </a:p>
        </p:txBody>
      </p:sp>
    </p:spTree>
    <p:extLst>
      <p:ext uri="{BB962C8B-B14F-4D97-AF65-F5344CB8AC3E}">
        <p14:creationId xmlns:p14="http://schemas.microsoft.com/office/powerpoint/2010/main" val="2966333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43B0AC-7B53-47A7-AEAF-0F9861C47D22}" type="datetimeFigureOut">
              <a:rPr lang="en-US" smtClean="0"/>
              <a:t>1/31/2025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DD0668-DD13-4B99-A3BE-BA6C8E8A3F4C}" type="slidenum">
              <a:rPr lang="en-US" smtClean="0"/>
              <a:t>‹#›</a:t>
            </a:fld>
            <a:endParaRPr lang="en-US"/>
          </a:p>
        </p:txBody>
      </p:sp>
    </p:spTree>
    <p:extLst>
      <p:ext uri="{BB962C8B-B14F-4D97-AF65-F5344CB8AC3E}">
        <p14:creationId xmlns:p14="http://schemas.microsoft.com/office/powerpoint/2010/main" val="163755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43B0AC-7B53-47A7-AEAF-0F9861C47D22}" type="datetimeFigureOut">
              <a:rPr lang="en-US" smtClean="0"/>
              <a:t>1/31/2025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DD0668-DD13-4B99-A3BE-BA6C8E8A3F4C}" type="slidenum">
              <a:rPr lang="en-US" smtClean="0"/>
              <a:t>‹#›</a:t>
            </a:fld>
            <a:endParaRPr lang="en-US"/>
          </a:p>
        </p:txBody>
      </p:sp>
    </p:spTree>
    <p:extLst>
      <p:ext uri="{BB962C8B-B14F-4D97-AF65-F5344CB8AC3E}">
        <p14:creationId xmlns:p14="http://schemas.microsoft.com/office/powerpoint/2010/main" val="599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3B0AC-7B53-47A7-AEAF-0F9861C47D22}" type="datetimeFigureOut">
              <a:rPr lang="en-US" smtClean="0"/>
              <a:t>1/31/2025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ADD0668-DD13-4B99-A3BE-BA6C8E8A3F4C}" type="slidenum">
              <a:rPr lang="en-US" smtClean="0"/>
              <a:t>‹#›</a:t>
            </a:fld>
            <a:endParaRPr lang="en-US"/>
          </a:p>
        </p:txBody>
      </p:sp>
    </p:spTree>
    <p:extLst>
      <p:ext uri="{BB962C8B-B14F-4D97-AF65-F5344CB8AC3E}">
        <p14:creationId xmlns:p14="http://schemas.microsoft.com/office/powerpoint/2010/main" val="1128576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43B0AC-7B53-47A7-AEAF-0F9861C47D22}"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ADD0668-DD13-4B99-A3BE-BA6C8E8A3F4C}" type="slidenum">
              <a:rPr lang="en-US" smtClean="0"/>
              <a:t>‹#›</a:t>
            </a:fld>
            <a:endParaRPr lang="en-US"/>
          </a:p>
        </p:txBody>
      </p:sp>
    </p:spTree>
    <p:extLst>
      <p:ext uri="{BB962C8B-B14F-4D97-AF65-F5344CB8AC3E}">
        <p14:creationId xmlns:p14="http://schemas.microsoft.com/office/powerpoint/2010/main" val="2861783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43B0AC-7B53-47A7-AEAF-0F9861C47D22}"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ADD0668-DD13-4B99-A3BE-BA6C8E8A3F4C}" type="slidenum">
              <a:rPr lang="en-US" smtClean="0"/>
              <a:t>‹#›</a:t>
            </a:fld>
            <a:endParaRPr lang="en-US"/>
          </a:p>
        </p:txBody>
      </p:sp>
    </p:spTree>
    <p:extLst>
      <p:ext uri="{BB962C8B-B14F-4D97-AF65-F5344CB8AC3E}">
        <p14:creationId xmlns:p14="http://schemas.microsoft.com/office/powerpoint/2010/main" val="2654892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643B0AC-7B53-47A7-AEAF-0F9861C47D22}" type="datetimeFigureOut">
              <a:rPr lang="en-US" smtClean="0"/>
              <a:t>1/31/2025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ADD0668-DD13-4B99-A3BE-BA6C8E8A3F4C}" type="slidenum">
              <a:rPr lang="en-US" smtClean="0"/>
              <a:t>‹#›</a:t>
            </a:fld>
            <a:endParaRPr lang="en-US"/>
          </a:p>
        </p:txBody>
      </p:sp>
    </p:spTree>
    <p:extLst>
      <p:ext uri="{BB962C8B-B14F-4D97-AF65-F5344CB8AC3E}">
        <p14:creationId xmlns:p14="http://schemas.microsoft.com/office/powerpoint/2010/main" val="161007238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app.frontlineeducation.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5258" y="66746"/>
            <a:ext cx="8825658" cy="3091103"/>
          </a:xfrm>
        </p:spPr>
        <p:txBody>
          <a:bodyPr/>
          <a:lstStyle/>
          <a:p>
            <a:r>
              <a:rPr lang="en-US" sz="7200" dirty="0"/>
              <a:t>FRONTLINE</a:t>
            </a:r>
            <a:br>
              <a:rPr lang="en-US" dirty="0"/>
            </a:br>
            <a:endParaRPr lang="en-US" dirty="0"/>
          </a:p>
        </p:txBody>
      </p:sp>
    </p:spTree>
    <p:extLst>
      <p:ext uri="{BB962C8B-B14F-4D97-AF65-F5344CB8AC3E}">
        <p14:creationId xmlns:p14="http://schemas.microsoft.com/office/powerpoint/2010/main" val="2166874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Scheduled Absences</a:t>
            </a:r>
          </a:p>
        </p:txBody>
      </p:sp>
      <p:pic>
        <p:nvPicPr>
          <p:cNvPr id="4" name="Picture 3">
            <a:extLst>
              <a:ext uri="{FF2B5EF4-FFF2-40B4-BE49-F238E27FC236}">
                <a16:creationId xmlns:a16="http://schemas.microsoft.com/office/drawing/2014/main" id="{038B5D51-5001-4164-63DE-00E5699246E6}"/>
              </a:ext>
            </a:extLst>
          </p:cNvPr>
          <p:cNvPicPr>
            <a:picLocks noChangeAspect="1"/>
          </p:cNvPicPr>
          <p:nvPr/>
        </p:nvPicPr>
        <p:blipFill>
          <a:blip r:embed="rId3"/>
          <a:stretch>
            <a:fillRect/>
          </a:stretch>
        </p:blipFill>
        <p:spPr>
          <a:xfrm>
            <a:off x="367175" y="3001669"/>
            <a:ext cx="11706225" cy="2647950"/>
          </a:xfrm>
          <a:prstGeom prst="rect">
            <a:avLst/>
          </a:prstGeom>
        </p:spPr>
      </p:pic>
      <p:sp>
        <p:nvSpPr>
          <p:cNvPr id="6" name="Rectangle 5">
            <a:extLst>
              <a:ext uri="{FF2B5EF4-FFF2-40B4-BE49-F238E27FC236}">
                <a16:creationId xmlns:a16="http://schemas.microsoft.com/office/drawing/2014/main" id="{712F0FF0-BB59-3052-EA3A-93F5A2AC56AA}"/>
              </a:ext>
            </a:extLst>
          </p:cNvPr>
          <p:cNvSpPr/>
          <p:nvPr/>
        </p:nvSpPr>
        <p:spPr>
          <a:xfrm>
            <a:off x="3246267" y="3001668"/>
            <a:ext cx="2974020" cy="806851"/>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9441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70D109-01F0-BAE8-2241-91932CB36185}"/>
              </a:ext>
            </a:extLst>
          </p:cNvPr>
          <p:cNvPicPr>
            <a:picLocks noChangeAspect="1"/>
          </p:cNvPicPr>
          <p:nvPr/>
        </p:nvPicPr>
        <p:blipFill>
          <a:blip r:embed="rId3"/>
          <a:stretch>
            <a:fillRect/>
          </a:stretch>
        </p:blipFill>
        <p:spPr>
          <a:xfrm>
            <a:off x="105838" y="3315902"/>
            <a:ext cx="11820525" cy="3067050"/>
          </a:xfrm>
          <a:prstGeom prst="rect">
            <a:avLst/>
          </a:prstGeom>
        </p:spPr>
      </p:pic>
      <p:sp>
        <p:nvSpPr>
          <p:cNvPr id="2" name="Title 1"/>
          <p:cNvSpPr>
            <a:spLocks noGrp="1"/>
          </p:cNvSpPr>
          <p:nvPr>
            <p:ph type="title"/>
          </p:nvPr>
        </p:nvSpPr>
        <p:spPr/>
        <p:txBody>
          <a:bodyPr/>
          <a:lstStyle/>
          <a:p>
            <a:r>
              <a:rPr lang="en-US" dirty="0"/>
              <a:t>Past Absences</a:t>
            </a:r>
          </a:p>
        </p:txBody>
      </p:sp>
      <p:sp>
        <p:nvSpPr>
          <p:cNvPr id="6" name="Rectangle 5">
            <a:extLst>
              <a:ext uri="{FF2B5EF4-FFF2-40B4-BE49-F238E27FC236}">
                <a16:creationId xmlns:a16="http://schemas.microsoft.com/office/drawing/2014/main" id="{712F0FF0-BB59-3052-EA3A-93F5A2AC56AA}"/>
              </a:ext>
            </a:extLst>
          </p:cNvPr>
          <p:cNvSpPr/>
          <p:nvPr/>
        </p:nvSpPr>
        <p:spPr>
          <a:xfrm>
            <a:off x="5847424" y="3315902"/>
            <a:ext cx="2974020" cy="806851"/>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323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 Requirements</a:t>
            </a:r>
          </a:p>
        </p:txBody>
      </p:sp>
      <p:sp>
        <p:nvSpPr>
          <p:cNvPr id="7" name="Title 1">
            <a:extLst>
              <a:ext uri="{FF2B5EF4-FFF2-40B4-BE49-F238E27FC236}">
                <a16:creationId xmlns:a16="http://schemas.microsoft.com/office/drawing/2014/main" id="{D3905332-FD41-A600-0818-D22B753CA156}"/>
              </a:ext>
            </a:extLst>
          </p:cNvPr>
          <p:cNvSpPr txBox="1">
            <a:spLocks/>
          </p:cNvSpPr>
          <p:nvPr/>
        </p:nvSpPr>
        <p:spPr bwMode="gray">
          <a:xfrm>
            <a:off x="880230" y="3069088"/>
            <a:ext cx="10431539" cy="30643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Ø"/>
            </a:pPr>
            <a:r>
              <a:rPr lang="en-US" sz="2800" dirty="0">
                <a:solidFill>
                  <a:srgbClr val="7030A0"/>
                </a:solidFill>
              </a:rPr>
              <a:t>Employee phone must be connected to the district Wi-Fi</a:t>
            </a:r>
          </a:p>
          <a:p>
            <a:endParaRPr lang="en-US" sz="2800" dirty="0">
              <a:solidFill>
                <a:srgbClr val="7030A0"/>
              </a:solidFill>
            </a:endParaRPr>
          </a:p>
          <a:p>
            <a:pPr marL="285750" indent="-285750">
              <a:buFont typeface="Wingdings" panose="05000000000000000000" pitchFamily="2" charset="2"/>
              <a:buChar char="Ø"/>
            </a:pPr>
            <a:r>
              <a:rPr lang="en-US" sz="2800" dirty="0">
                <a:solidFill>
                  <a:srgbClr val="7030A0"/>
                </a:solidFill>
              </a:rPr>
              <a:t>When the app first loads, you will be asked to allow the app to use your location. You must allow the app to use your location in order to punch in.</a:t>
            </a:r>
          </a:p>
          <a:p>
            <a:endParaRPr lang="en-US" sz="2800" dirty="0">
              <a:solidFill>
                <a:srgbClr val="7030A0"/>
              </a:solidFill>
            </a:endParaRPr>
          </a:p>
          <a:p>
            <a:endParaRPr lang="en-US" sz="1800" dirty="0">
              <a:solidFill>
                <a:srgbClr val="7030A0"/>
              </a:solidFill>
            </a:endParaRPr>
          </a:p>
          <a:p>
            <a:pPr marL="742950" lvl="1" indent="-285750">
              <a:buFont typeface="Wingdings" panose="05000000000000000000" pitchFamily="2" charset="2"/>
              <a:buChar char="Ø"/>
            </a:pPr>
            <a:r>
              <a:rPr lang="en-US" sz="100" dirty="0">
                <a:solidFill>
                  <a:srgbClr val="7030A0"/>
                </a:solidFill>
              </a:rPr>
              <a:t> </a:t>
            </a:r>
            <a:endParaRPr lang="en-US" dirty="0">
              <a:solidFill>
                <a:srgbClr val="7030A0"/>
              </a:solidFill>
            </a:endParaRPr>
          </a:p>
          <a:p>
            <a:pPr marL="742950" lvl="1" indent="-285750">
              <a:buFont typeface="Wingdings" panose="05000000000000000000" pitchFamily="2" charset="2"/>
              <a:buChar char="Ø"/>
            </a:pPr>
            <a:endParaRPr lang="en-US" sz="100" dirty="0">
              <a:solidFill>
                <a:srgbClr val="7030A0"/>
              </a:solidFill>
            </a:endParaRPr>
          </a:p>
        </p:txBody>
      </p:sp>
    </p:spTree>
    <p:extLst>
      <p:ext uri="{BB962C8B-B14F-4D97-AF65-F5344CB8AC3E}">
        <p14:creationId xmlns:p14="http://schemas.microsoft.com/office/powerpoint/2010/main" val="2747327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Absence Management Mobile App</a:t>
            </a:r>
          </a:p>
        </p:txBody>
      </p:sp>
      <p:pic>
        <p:nvPicPr>
          <p:cNvPr id="4" name="Picture 3">
            <a:extLst>
              <a:ext uri="{FF2B5EF4-FFF2-40B4-BE49-F238E27FC236}">
                <a16:creationId xmlns:a16="http://schemas.microsoft.com/office/drawing/2014/main" id="{5A7280C2-DD4E-C4F3-ABA3-F418961C1F57}"/>
              </a:ext>
            </a:extLst>
          </p:cNvPr>
          <p:cNvPicPr>
            <a:picLocks noChangeAspect="1"/>
          </p:cNvPicPr>
          <p:nvPr/>
        </p:nvPicPr>
        <p:blipFill>
          <a:blip r:embed="rId3"/>
          <a:stretch>
            <a:fillRect/>
          </a:stretch>
        </p:blipFill>
        <p:spPr>
          <a:xfrm>
            <a:off x="523875" y="2234148"/>
            <a:ext cx="5253037" cy="4623852"/>
          </a:xfrm>
          <a:prstGeom prst="rect">
            <a:avLst/>
          </a:prstGeom>
        </p:spPr>
      </p:pic>
      <p:pic>
        <p:nvPicPr>
          <p:cNvPr id="8" name="Picture 7">
            <a:extLst>
              <a:ext uri="{FF2B5EF4-FFF2-40B4-BE49-F238E27FC236}">
                <a16:creationId xmlns:a16="http://schemas.microsoft.com/office/drawing/2014/main" id="{8CDE95E8-9F1D-F606-690C-B4499D06019E}"/>
              </a:ext>
            </a:extLst>
          </p:cNvPr>
          <p:cNvPicPr>
            <a:picLocks noChangeAspect="1"/>
          </p:cNvPicPr>
          <p:nvPr/>
        </p:nvPicPr>
        <p:blipFill>
          <a:blip r:embed="rId4"/>
          <a:stretch>
            <a:fillRect/>
          </a:stretch>
        </p:blipFill>
        <p:spPr>
          <a:xfrm>
            <a:off x="6322305" y="2234149"/>
            <a:ext cx="4557712" cy="4623852"/>
          </a:xfrm>
          <a:prstGeom prst="rect">
            <a:avLst/>
          </a:prstGeom>
        </p:spPr>
      </p:pic>
    </p:spTree>
    <p:extLst>
      <p:ext uri="{BB962C8B-B14F-4D97-AF65-F5344CB8AC3E}">
        <p14:creationId xmlns:p14="http://schemas.microsoft.com/office/powerpoint/2010/main" val="4190972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Absence Management Mobile App</a:t>
            </a:r>
          </a:p>
        </p:txBody>
      </p:sp>
      <p:pic>
        <p:nvPicPr>
          <p:cNvPr id="6" name="Picture 5">
            <a:extLst>
              <a:ext uri="{FF2B5EF4-FFF2-40B4-BE49-F238E27FC236}">
                <a16:creationId xmlns:a16="http://schemas.microsoft.com/office/drawing/2014/main" id="{A1472D7F-4AE1-9B9F-2B8F-B8072722A957}"/>
              </a:ext>
            </a:extLst>
          </p:cNvPr>
          <p:cNvPicPr>
            <a:picLocks noChangeAspect="1"/>
          </p:cNvPicPr>
          <p:nvPr/>
        </p:nvPicPr>
        <p:blipFill>
          <a:blip r:embed="rId3"/>
          <a:stretch>
            <a:fillRect/>
          </a:stretch>
        </p:blipFill>
        <p:spPr>
          <a:xfrm>
            <a:off x="928149" y="2298091"/>
            <a:ext cx="4805362" cy="4434396"/>
          </a:xfrm>
          <a:prstGeom prst="rect">
            <a:avLst/>
          </a:prstGeom>
        </p:spPr>
      </p:pic>
      <p:pic>
        <p:nvPicPr>
          <p:cNvPr id="8" name="Picture 7">
            <a:extLst>
              <a:ext uri="{FF2B5EF4-FFF2-40B4-BE49-F238E27FC236}">
                <a16:creationId xmlns:a16="http://schemas.microsoft.com/office/drawing/2014/main" id="{CAB4D66B-8F54-FE61-B32A-1E76215D8E82}"/>
              </a:ext>
            </a:extLst>
          </p:cNvPr>
          <p:cNvPicPr>
            <a:picLocks noChangeAspect="1"/>
          </p:cNvPicPr>
          <p:nvPr/>
        </p:nvPicPr>
        <p:blipFill>
          <a:blip r:embed="rId4"/>
          <a:stretch>
            <a:fillRect/>
          </a:stretch>
        </p:blipFill>
        <p:spPr>
          <a:xfrm>
            <a:off x="6529654" y="2298091"/>
            <a:ext cx="4920784" cy="4559909"/>
          </a:xfrm>
          <a:prstGeom prst="rect">
            <a:avLst/>
          </a:prstGeom>
        </p:spPr>
      </p:pic>
    </p:spTree>
    <p:extLst>
      <p:ext uri="{BB962C8B-B14F-4D97-AF65-F5344CB8AC3E}">
        <p14:creationId xmlns:p14="http://schemas.microsoft.com/office/powerpoint/2010/main" val="1130944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Absence Management Mobile App</a:t>
            </a:r>
          </a:p>
        </p:txBody>
      </p:sp>
      <p:pic>
        <p:nvPicPr>
          <p:cNvPr id="9" name="Picture 8">
            <a:extLst>
              <a:ext uri="{FF2B5EF4-FFF2-40B4-BE49-F238E27FC236}">
                <a16:creationId xmlns:a16="http://schemas.microsoft.com/office/drawing/2014/main" id="{82CFF752-987F-F9EF-2B04-7A4E042F3A1E}"/>
              </a:ext>
            </a:extLst>
          </p:cNvPr>
          <p:cNvPicPr>
            <a:picLocks noChangeAspect="1"/>
          </p:cNvPicPr>
          <p:nvPr/>
        </p:nvPicPr>
        <p:blipFill>
          <a:blip r:embed="rId3"/>
          <a:stretch>
            <a:fillRect/>
          </a:stretch>
        </p:blipFill>
        <p:spPr>
          <a:xfrm>
            <a:off x="3128954" y="2272683"/>
            <a:ext cx="5329708" cy="4585317"/>
          </a:xfrm>
          <a:prstGeom prst="rect">
            <a:avLst/>
          </a:prstGeom>
        </p:spPr>
      </p:pic>
    </p:spTree>
    <p:extLst>
      <p:ext uri="{BB962C8B-B14F-4D97-AF65-F5344CB8AC3E}">
        <p14:creationId xmlns:p14="http://schemas.microsoft.com/office/powerpoint/2010/main" val="3131895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681018"/>
            <a:ext cx="4351025" cy="3280451"/>
          </a:xfrm>
        </p:spPr>
        <p:txBody>
          <a:bodyPr/>
          <a:lstStyle/>
          <a:p>
            <a:r>
              <a:rPr lang="en-US" sz="5400" dirty="0"/>
              <a:t>Aesop</a:t>
            </a:r>
            <a:br>
              <a:rPr lang="en-US" sz="5400" dirty="0"/>
            </a:br>
            <a:r>
              <a:rPr lang="en-US" sz="5400" dirty="0"/>
              <a:t>Contacts</a:t>
            </a:r>
            <a:endParaRPr lang="en-US" dirty="0"/>
          </a:p>
        </p:txBody>
      </p:sp>
      <p:sp>
        <p:nvSpPr>
          <p:cNvPr id="3" name="Text Placeholder 2"/>
          <p:cNvSpPr>
            <a:spLocks noGrp="1"/>
          </p:cNvSpPr>
          <p:nvPr>
            <p:ph type="body" idx="1"/>
          </p:nvPr>
        </p:nvSpPr>
        <p:spPr>
          <a:xfrm>
            <a:off x="6686023" y="1682317"/>
            <a:ext cx="5065448" cy="5175683"/>
          </a:xfrm>
        </p:spPr>
        <p:txBody>
          <a:bodyPr>
            <a:normAutofit/>
          </a:bodyPr>
          <a:lstStyle/>
          <a:p>
            <a:r>
              <a:rPr lang="en-US" b="1" dirty="0">
                <a:solidFill>
                  <a:schemeClr val="tx2">
                    <a:lumMod val="60000"/>
                    <a:lumOff val="40000"/>
                  </a:schemeClr>
                </a:solidFill>
              </a:rPr>
              <a:t>Colleen Vollmer (First Contact)</a:t>
            </a:r>
          </a:p>
          <a:p>
            <a:r>
              <a:rPr lang="en-US" dirty="0">
                <a:solidFill>
                  <a:schemeClr val="tx2">
                    <a:lumMod val="60000"/>
                    <a:lumOff val="40000"/>
                  </a:schemeClr>
                </a:solidFill>
              </a:rPr>
              <a:t>Aesop secretary</a:t>
            </a:r>
          </a:p>
          <a:p>
            <a:r>
              <a:rPr lang="en-US" dirty="0">
                <a:solidFill>
                  <a:schemeClr val="tx2">
                    <a:lumMod val="60000"/>
                    <a:lumOff val="40000"/>
                  </a:schemeClr>
                </a:solidFill>
              </a:rPr>
              <a:t>Ext. 60133</a:t>
            </a:r>
          </a:p>
          <a:p>
            <a:endParaRPr lang="en-US" dirty="0">
              <a:solidFill>
                <a:schemeClr val="tx2">
                  <a:lumMod val="60000"/>
                  <a:lumOff val="40000"/>
                </a:schemeClr>
              </a:solidFill>
            </a:endParaRPr>
          </a:p>
          <a:p>
            <a:r>
              <a:rPr lang="en-US" b="1" dirty="0">
                <a:solidFill>
                  <a:schemeClr val="tx2">
                    <a:lumMod val="60000"/>
                    <a:lumOff val="40000"/>
                  </a:schemeClr>
                </a:solidFill>
              </a:rPr>
              <a:t>Colleen Baker (Backup Contact)</a:t>
            </a:r>
          </a:p>
          <a:p>
            <a:r>
              <a:rPr lang="en-US" dirty="0">
                <a:solidFill>
                  <a:schemeClr val="tx2">
                    <a:lumMod val="60000"/>
                    <a:lumOff val="40000"/>
                  </a:schemeClr>
                </a:solidFill>
              </a:rPr>
              <a:t>Aesop secretary</a:t>
            </a:r>
          </a:p>
          <a:p>
            <a:r>
              <a:rPr lang="en-US" dirty="0">
                <a:solidFill>
                  <a:schemeClr val="tx2">
                    <a:lumMod val="60000"/>
                    <a:lumOff val="40000"/>
                  </a:schemeClr>
                </a:solidFill>
              </a:rPr>
              <a:t>Ext. </a:t>
            </a:r>
            <a:r>
              <a:rPr lang="en-US">
                <a:solidFill>
                  <a:schemeClr val="tx2">
                    <a:lumMod val="60000"/>
                    <a:lumOff val="40000"/>
                  </a:schemeClr>
                </a:solidFill>
              </a:rPr>
              <a:t>60132</a:t>
            </a:r>
            <a:endParaRPr lang="en-US" dirty="0">
              <a:solidFill>
                <a:schemeClr val="tx2">
                  <a:lumMod val="60000"/>
                  <a:lumOff val="40000"/>
                </a:schemeClr>
              </a:solidFill>
            </a:endParaRPr>
          </a:p>
          <a:p>
            <a:endParaRPr lang="en-US" dirty="0">
              <a:solidFill>
                <a:schemeClr val="tx2">
                  <a:lumMod val="60000"/>
                  <a:lumOff val="40000"/>
                </a:schemeClr>
              </a:solidFill>
            </a:endParaRPr>
          </a:p>
          <a:p>
            <a:r>
              <a:rPr lang="en-US" b="1" dirty="0">
                <a:solidFill>
                  <a:schemeClr val="tx2">
                    <a:lumMod val="60000"/>
                    <a:lumOff val="40000"/>
                  </a:schemeClr>
                </a:solidFill>
              </a:rPr>
              <a:t>Kim winters</a:t>
            </a:r>
          </a:p>
          <a:p>
            <a:r>
              <a:rPr lang="en-US" dirty="0">
                <a:solidFill>
                  <a:schemeClr val="tx2">
                    <a:lumMod val="60000"/>
                    <a:lumOff val="40000"/>
                  </a:schemeClr>
                </a:solidFill>
              </a:rPr>
              <a:t>Employee services &amp; benefits manager</a:t>
            </a:r>
          </a:p>
          <a:p>
            <a:r>
              <a:rPr lang="en-US" dirty="0">
                <a:solidFill>
                  <a:schemeClr val="tx2">
                    <a:lumMod val="60000"/>
                    <a:lumOff val="40000"/>
                  </a:schemeClr>
                </a:solidFill>
              </a:rPr>
              <a:t>Ext. 63500</a:t>
            </a:r>
          </a:p>
          <a:p>
            <a:endParaRPr lang="en-US" dirty="0">
              <a:solidFill>
                <a:schemeClr val="tx2">
                  <a:lumMod val="60000"/>
                  <a:lumOff val="40000"/>
                </a:schemeClr>
              </a:solidFill>
            </a:endParaRPr>
          </a:p>
          <a:p>
            <a:endParaRPr lang="en-US" dirty="0">
              <a:solidFill>
                <a:schemeClr val="tx2">
                  <a:lumMod val="60000"/>
                  <a:lumOff val="40000"/>
                </a:schemeClr>
              </a:solidFill>
            </a:endParaRPr>
          </a:p>
        </p:txBody>
      </p:sp>
    </p:spTree>
    <p:extLst>
      <p:ext uri="{BB962C8B-B14F-4D97-AF65-F5344CB8AC3E}">
        <p14:creationId xmlns:p14="http://schemas.microsoft.com/office/powerpoint/2010/main" val="1791427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188720"/>
            <a:ext cx="4351025" cy="4455622"/>
          </a:xfrm>
        </p:spPr>
        <p:txBody>
          <a:bodyPr/>
          <a:lstStyle/>
          <a:p>
            <a:r>
              <a:rPr lang="en-US" dirty="0"/>
              <a:t>Absence Management</a:t>
            </a:r>
            <a:br>
              <a:rPr lang="en-US" dirty="0"/>
            </a:br>
            <a:br>
              <a:rPr lang="en-US" dirty="0"/>
            </a:br>
            <a:endParaRPr lang="en-US" sz="2800" dirty="0"/>
          </a:p>
        </p:txBody>
      </p:sp>
    </p:spTree>
    <p:extLst>
      <p:ext uri="{BB962C8B-B14F-4D97-AF65-F5344CB8AC3E}">
        <p14:creationId xmlns:p14="http://schemas.microsoft.com/office/powerpoint/2010/main" val="4262108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Login Devices</a:t>
            </a:r>
          </a:p>
        </p:txBody>
      </p:sp>
      <p:sp>
        <p:nvSpPr>
          <p:cNvPr id="4" name="Content Placeholder 3">
            <a:extLst>
              <a:ext uri="{FF2B5EF4-FFF2-40B4-BE49-F238E27FC236}">
                <a16:creationId xmlns:a16="http://schemas.microsoft.com/office/drawing/2014/main" id="{B3430A77-C547-4692-B122-17E319E7A4E3}"/>
              </a:ext>
            </a:extLst>
          </p:cNvPr>
          <p:cNvSpPr>
            <a:spLocks noGrp="1"/>
          </p:cNvSpPr>
          <p:nvPr>
            <p:ph sz="half" idx="1"/>
          </p:nvPr>
        </p:nvSpPr>
        <p:spPr>
          <a:xfrm>
            <a:off x="1154954" y="2782961"/>
            <a:ext cx="8512830" cy="3362293"/>
          </a:xfrm>
        </p:spPr>
        <p:txBody>
          <a:bodyPr>
            <a:normAutofit/>
          </a:bodyPr>
          <a:lstStyle/>
          <a:p>
            <a:pPr>
              <a:lnSpc>
                <a:spcPct val="150000"/>
              </a:lnSpc>
              <a:spcBef>
                <a:spcPts val="0"/>
              </a:spcBef>
            </a:pPr>
            <a:r>
              <a:rPr lang="en-US" b="1" dirty="0"/>
              <a:t>Web Based System </a:t>
            </a:r>
            <a:r>
              <a:rPr lang="en-US" dirty="0"/>
              <a:t>– Clocking in from a school computer. Kronos clocks in buildings will be replaced by laptops.</a:t>
            </a:r>
          </a:p>
          <a:p>
            <a:pPr>
              <a:lnSpc>
                <a:spcPct val="150000"/>
              </a:lnSpc>
              <a:spcBef>
                <a:spcPts val="0"/>
              </a:spcBef>
            </a:pPr>
            <a:endParaRPr lang="en-US" dirty="0"/>
          </a:p>
          <a:p>
            <a:pPr marL="0" indent="0">
              <a:lnSpc>
                <a:spcPct val="150000"/>
              </a:lnSpc>
              <a:spcBef>
                <a:spcPts val="0"/>
              </a:spcBef>
              <a:buNone/>
            </a:pPr>
            <a:endParaRPr lang="en-US" dirty="0"/>
          </a:p>
          <a:p>
            <a:pPr marL="0" indent="0">
              <a:lnSpc>
                <a:spcPct val="150000"/>
              </a:lnSpc>
              <a:spcBef>
                <a:spcPts val="0"/>
              </a:spcBef>
              <a:buNone/>
            </a:pPr>
            <a:endParaRPr lang="en-US" sz="900" dirty="0"/>
          </a:p>
          <a:p>
            <a:pPr>
              <a:lnSpc>
                <a:spcPct val="150000"/>
              </a:lnSpc>
              <a:spcBef>
                <a:spcPts val="0"/>
              </a:spcBef>
            </a:pPr>
            <a:r>
              <a:rPr lang="en-US" b="1" dirty="0"/>
              <a:t>Frontline Mobile App </a:t>
            </a:r>
            <a:r>
              <a:rPr lang="en-US" dirty="0"/>
              <a:t>– Allow you to clock in from your phone or tablet. Can only be done from with the district Wi-Fi.</a:t>
            </a:r>
          </a:p>
          <a:p>
            <a:pPr marL="0" indent="0">
              <a:lnSpc>
                <a:spcPct val="150000"/>
              </a:lnSpc>
              <a:spcBef>
                <a:spcPts val="0"/>
              </a:spcBef>
              <a:buNone/>
            </a:pPr>
            <a:endParaRPr lang="en-US" sz="900" dirty="0"/>
          </a:p>
        </p:txBody>
      </p:sp>
    </p:spTree>
    <p:extLst>
      <p:ext uri="{BB962C8B-B14F-4D97-AF65-F5344CB8AC3E}">
        <p14:creationId xmlns:p14="http://schemas.microsoft.com/office/powerpoint/2010/main" val="3376845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 Frontline Login Web Based</a:t>
            </a:r>
          </a:p>
        </p:txBody>
      </p:sp>
      <p:pic>
        <p:nvPicPr>
          <p:cNvPr id="9" name="Content Placeholder 8">
            <a:extLst>
              <a:ext uri="{FF2B5EF4-FFF2-40B4-BE49-F238E27FC236}">
                <a16:creationId xmlns:a16="http://schemas.microsoft.com/office/drawing/2014/main" id="{E89D96D1-FDB8-F07F-0F8D-6119D0CFBCB4}"/>
              </a:ext>
            </a:extLst>
          </p:cNvPr>
          <p:cNvPicPr>
            <a:picLocks noGrp="1" noChangeAspect="1"/>
          </p:cNvPicPr>
          <p:nvPr>
            <p:ph sz="half" idx="1"/>
          </p:nvPr>
        </p:nvPicPr>
        <p:blipFill>
          <a:blip r:embed="rId3"/>
          <a:stretch>
            <a:fillRect/>
          </a:stretch>
        </p:blipFill>
        <p:spPr>
          <a:xfrm>
            <a:off x="1155700" y="2466110"/>
            <a:ext cx="10519064" cy="4391890"/>
          </a:xfrm>
        </p:spPr>
      </p:pic>
      <p:sp>
        <p:nvSpPr>
          <p:cNvPr id="11" name="TextBox 10">
            <a:extLst>
              <a:ext uri="{FF2B5EF4-FFF2-40B4-BE49-F238E27FC236}">
                <a16:creationId xmlns:a16="http://schemas.microsoft.com/office/drawing/2014/main" id="{DBAC6E06-C8D0-82B4-A10C-63E552C84B39}"/>
              </a:ext>
            </a:extLst>
          </p:cNvPr>
          <p:cNvSpPr txBox="1"/>
          <p:nvPr/>
        </p:nvSpPr>
        <p:spPr>
          <a:xfrm>
            <a:off x="7918538" y="3755176"/>
            <a:ext cx="2628133" cy="1323439"/>
          </a:xfrm>
          <a:prstGeom prst="rect">
            <a:avLst/>
          </a:prstGeom>
          <a:solidFill>
            <a:schemeClr val="tx2">
              <a:lumMod val="60000"/>
              <a:lumOff val="40000"/>
            </a:schemeClr>
          </a:solidFill>
        </p:spPr>
        <p:txBody>
          <a:bodyPr wrap="square" rtlCol="0">
            <a:spAutoFit/>
          </a:bodyPr>
          <a:lstStyle/>
          <a:p>
            <a:r>
              <a:rPr lang="en-US" sz="1600" dirty="0">
                <a:solidFill>
                  <a:schemeClr val="bg1"/>
                </a:solidFill>
              </a:rPr>
              <a:t>Login information is employee created and used for both Absence Management and Time &amp; Attendance.</a:t>
            </a:r>
          </a:p>
        </p:txBody>
      </p:sp>
      <p:cxnSp>
        <p:nvCxnSpPr>
          <p:cNvPr id="12" name="Straight Arrow Connector 11">
            <a:extLst>
              <a:ext uri="{FF2B5EF4-FFF2-40B4-BE49-F238E27FC236}">
                <a16:creationId xmlns:a16="http://schemas.microsoft.com/office/drawing/2014/main" id="{47482D2D-751B-AEA9-4933-2F82EFDA1DC0}"/>
              </a:ext>
            </a:extLst>
          </p:cNvPr>
          <p:cNvCxnSpPr>
            <a:cxnSpLocks/>
          </p:cNvCxnSpPr>
          <p:nvPr/>
        </p:nvCxnSpPr>
        <p:spPr>
          <a:xfrm flipH="1">
            <a:off x="7139031" y="4018294"/>
            <a:ext cx="779508" cy="327203"/>
          </a:xfrm>
          <a:prstGeom prst="straightConnector1">
            <a:avLst/>
          </a:prstGeom>
          <a:ln w="25400">
            <a:solidFill>
              <a:schemeClr val="tx2">
                <a:lumMod val="60000"/>
                <a:lumOff val="40000"/>
              </a:schemeClr>
            </a:solidFill>
            <a:tailEnd type="triangle"/>
          </a:ln>
        </p:spPr>
        <p:style>
          <a:lnRef idx="1">
            <a:schemeClr val="accent5"/>
          </a:lnRef>
          <a:fillRef idx="0">
            <a:schemeClr val="accent5"/>
          </a:fillRef>
          <a:effectRef idx="0">
            <a:schemeClr val="accent5"/>
          </a:effectRef>
          <a:fontRef idx="minor">
            <a:schemeClr val="tx1"/>
          </a:fontRef>
        </p:style>
      </p:cxnSp>
      <p:cxnSp>
        <p:nvCxnSpPr>
          <p:cNvPr id="14" name="Straight Arrow Connector 13">
            <a:extLst>
              <a:ext uri="{FF2B5EF4-FFF2-40B4-BE49-F238E27FC236}">
                <a16:creationId xmlns:a16="http://schemas.microsoft.com/office/drawing/2014/main" id="{4F63F340-03EA-BC1F-593F-ED261A7BEA15}"/>
              </a:ext>
            </a:extLst>
          </p:cNvPr>
          <p:cNvCxnSpPr>
            <a:cxnSpLocks/>
          </p:cNvCxnSpPr>
          <p:nvPr/>
        </p:nvCxnSpPr>
        <p:spPr>
          <a:xfrm flipH="1">
            <a:off x="7181341" y="4018294"/>
            <a:ext cx="804978" cy="780209"/>
          </a:xfrm>
          <a:prstGeom prst="straightConnector1">
            <a:avLst/>
          </a:prstGeom>
          <a:ln w="25400">
            <a:solidFill>
              <a:schemeClr val="tx2">
                <a:lumMod val="60000"/>
                <a:lumOff val="40000"/>
              </a:schemeClr>
            </a:solidFill>
            <a:tailEnd type="triangle"/>
          </a:ln>
        </p:spPr>
        <p:style>
          <a:lnRef idx="1">
            <a:schemeClr val="accent5"/>
          </a:lnRef>
          <a:fillRef idx="0">
            <a:schemeClr val="accent5"/>
          </a:fillRef>
          <a:effectRef idx="0">
            <a:schemeClr val="accent5"/>
          </a:effectRef>
          <a:fontRef idx="minor">
            <a:schemeClr val="tx1"/>
          </a:fontRef>
        </p:style>
      </p:cxnSp>
      <p:sp>
        <p:nvSpPr>
          <p:cNvPr id="17" name="TextBox 16">
            <a:extLst>
              <a:ext uri="{FF2B5EF4-FFF2-40B4-BE49-F238E27FC236}">
                <a16:creationId xmlns:a16="http://schemas.microsoft.com/office/drawing/2014/main" id="{12BE59E3-3FD1-74F5-9D58-1EA35E667B62}"/>
              </a:ext>
            </a:extLst>
          </p:cNvPr>
          <p:cNvSpPr txBox="1"/>
          <p:nvPr/>
        </p:nvSpPr>
        <p:spPr>
          <a:xfrm>
            <a:off x="4991449" y="1680632"/>
            <a:ext cx="4135773" cy="400110"/>
          </a:xfrm>
          <a:prstGeom prst="rect">
            <a:avLst/>
          </a:prstGeom>
          <a:solidFill>
            <a:schemeClr val="tx2">
              <a:lumMod val="60000"/>
              <a:lumOff val="40000"/>
            </a:schemeClr>
          </a:solidFill>
        </p:spPr>
        <p:txBody>
          <a:bodyPr wrap="square" rtlCol="0">
            <a:spAutoFit/>
          </a:bodyPr>
          <a:lstStyle/>
          <a:p>
            <a:r>
              <a:rPr lang="en-US" sz="2000" dirty="0">
                <a:hlinkClick r:id="rId4" action="ppaction://hlinkfile">
                  <a:extLst>
                    <a:ext uri="{A12FA001-AC4F-418D-AE19-62706E023703}">
                      <ahyp:hlinkClr xmlns:ahyp="http://schemas.microsoft.com/office/drawing/2018/hyperlinkcolor" val="tx"/>
                    </a:ext>
                  </a:extLst>
                </a:hlinkClick>
              </a:rPr>
              <a:t>app.frontlineeducation.com</a:t>
            </a:r>
            <a:endParaRPr lang="en-US" sz="2000" dirty="0"/>
          </a:p>
        </p:txBody>
      </p:sp>
    </p:spTree>
    <p:extLst>
      <p:ext uri="{BB962C8B-B14F-4D97-AF65-F5344CB8AC3E}">
        <p14:creationId xmlns:p14="http://schemas.microsoft.com/office/powerpoint/2010/main" val="4158314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Absence Management Home Page</a:t>
            </a:r>
          </a:p>
        </p:txBody>
      </p:sp>
      <p:pic>
        <p:nvPicPr>
          <p:cNvPr id="7" name="Picture 6">
            <a:extLst>
              <a:ext uri="{FF2B5EF4-FFF2-40B4-BE49-F238E27FC236}">
                <a16:creationId xmlns:a16="http://schemas.microsoft.com/office/drawing/2014/main" id="{132088A7-E37F-CAFE-E2FF-E4B58F83E23A}"/>
              </a:ext>
            </a:extLst>
          </p:cNvPr>
          <p:cNvPicPr>
            <a:picLocks noChangeAspect="1"/>
          </p:cNvPicPr>
          <p:nvPr/>
        </p:nvPicPr>
        <p:blipFill>
          <a:blip r:embed="rId3"/>
          <a:stretch>
            <a:fillRect/>
          </a:stretch>
        </p:blipFill>
        <p:spPr>
          <a:xfrm>
            <a:off x="181901" y="2329975"/>
            <a:ext cx="8287396" cy="3638550"/>
          </a:xfrm>
          <a:prstGeom prst="rect">
            <a:avLst/>
          </a:prstGeom>
        </p:spPr>
      </p:pic>
      <p:sp>
        <p:nvSpPr>
          <p:cNvPr id="8" name="Title 1">
            <a:extLst>
              <a:ext uri="{FF2B5EF4-FFF2-40B4-BE49-F238E27FC236}">
                <a16:creationId xmlns:a16="http://schemas.microsoft.com/office/drawing/2014/main" id="{963C8AE4-57CE-6303-030D-E2FA7DF96D33}"/>
              </a:ext>
            </a:extLst>
          </p:cNvPr>
          <p:cNvSpPr txBox="1">
            <a:spLocks/>
          </p:cNvSpPr>
          <p:nvPr/>
        </p:nvSpPr>
        <p:spPr bwMode="gray">
          <a:xfrm>
            <a:off x="8469297" y="2485747"/>
            <a:ext cx="3304606" cy="30643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Ø"/>
            </a:pPr>
            <a:r>
              <a:rPr lang="en-US" sz="1800" dirty="0">
                <a:solidFill>
                  <a:srgbClr val="7030A0"/>
                </a:solidFill>
              </a:rPr>
              <a:t>Calendar shows any dates an employee current has off, a district closed day or and in-service day.</a:t>
            </a:r>
          </a:p>
          <a:p>
            <a:endParaRPr lang="en-US" sz="1800" dirty="0">
              <a:solidFill>
                <a:srgbClr val="7030A0"/>
              </a:solidFill>
            </a:endParaRPr>
          </a:p>
        </p:txBody>
      </p:sp>
    </p:spTree>
    <p:extLst>
      <p:ext uri="{BB962C8B-B14F-4D97-AF65-F5344CB8AC3E}">
        <p14:creationId xmlns:p14="http://schemas.microsoft.com/office/powerpoint/2010/main" val="3212139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Absence Management Home Page</a:t>
            </a:r>
          </a:p>
        </p:txBody>
      </p:sp>
      <p:pic>
        <p:nvPicPr>
          <p:cNvPr id="4" name="Picture 3">
            <a:extLst>
              <a:ext uri="{FF2B5EF4-FFF2-40B4-BE49-F238E27FC236}">
                <a16:creationId xmlns:a16="http://schemas.microsoft.com/office/drawing/2014/main" id="{49758ED0-F0F5-7C01-12EC-468290EE1212}"/>
              </a:ext>
            </a:extLst>
          </p:cNvPr>
          <p:cNvPicPr>
            <a:picLocks noChangeAspect="1"/>
          </p:cNvPicPr>
          <p:nvPr/>
        </p:nvPicPr>
        <p:blipFill>
          <a:blip r:embed="rId3"/>
          <a:stretch>
            <a:fillRect/>
          </a:stretch>
        </p:blipFill>
        <p:spPr>
          <a:xfrm>
            <a:off x="152401" y="2364234"/>
            <a:ext cx="8229600" cy="4493766"/>
          </a:xfrm>
          <a:prstGeom prst="rect">
            <a:avLst/>
          </a:prstGeom>
        </p:spPr>
      </p:pic>
      <p:sp>
        <p:nvSpPr>
          <p:cNvPr id="5" name="Title 1">
            <a:extLst>
              <a:ext uri="{FF2B5EF4-FFF2-40B4-BE49-F238E27FC236}">
                <a16:creationId xmlns:a16="http://schemas.microsoft.com/office/drawing/2014/main" id="{227F9FBA-C8A6-6250-28F6-AE2DB1265F19}"/>
              </a:ext>
            </a:extLst>
          </p:cNvPr>
          <p:cNvSpPr txBox="1">
            <a:spLocks/>
          </p:cNvSpPr>
          <p:nvPr/>
        </p:nvSpPr>
        <p:spPr bwMode="gray">
          <a:xfrm>
            <a:off x="8469297" y="2485747"/>
            <a:ext cx="3304606" cy="30643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Ø"/>
            </a:pPr>
            <a:r>
              <a:rPr lang="en-US" sz="1800" dirty="0">
                <a:solidFill>
                  <a:srgbClr val="7030A0"/>
                </a:solidFill>
              </a:rPr>
              <a:t>Detail box is where an employee will enter the absence information.</a:t>
            </a:r>
          </a:p>
          <a:p>
            <a:endParaRPr lang="en-US" sz="1800" dirty="0">
              <a:solidFill>
                <a:srgbClr val="7030A0"/>
              </a:solidFill>
            </a:endParaRPr>
          </a:p>
          <a:p>
            <a:pPr marL="285750" indent="-285750">
              <a:buFont typeface="Wingdings" panose="05000000000000000000" pitchFamily="2" charset="2"/>
              <a:buChar char="Ø"/>
            </a:pPr>
            <a:r>
              <a:rPr lang="en-US" sz="1800" dirty="0">
                <a:solidFill>
                  <a:srgbClr val="7030A0"/>
                </a:solidFill>
              </a:rPr>
              <a:t>For Transportation, you will want to click on Advanced Mode.</a:t>
            </a:r>
          </a:p>
          <a:p>
            <a:endParaRPr lang="en-US" sz="1800" dirty="0">
              <a:solidFill>
                <a:srgbClr val="7030A0"/>
              </a:solidFill>
            </a:endParaRPr>
          </a:p>
        </p:txBody>
      </p:sp>
      <p:sp>
        <p:nvSpPr>
          <p:cNvPr id="6" name="Rectangle 5">
            <a:extLst>
              <a:ext uri="{FF2B5EF4-FFF2-40B4-BE49-F238E27FC236}">
                <a16:creationId xmlns:a16="http://schemas.microsoft.com/office/drawing/2014/main" id="{64B9BA2A-6B93-E180-953F-203591BB585C}"/>
              </a:ext>
            </a:extLst>
          </p:cNvPr>
          <p:cNvSpPr/>
          <p:nvPr/>
        </p:nvSpPr>
        <p:spPr>
          <a:xfrm>
            <a:off x="6096000" y="2721886"/>
            <a:ext cx="2169852" cy="642584"/>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Tree>
    <p:extLst>
      <p:ext uri="{BB962C8B-B14F-4D97-AF65-F5344CB8AC3E}">
        <p14:creationId xmlns:p14="http://schemas.microsoft.com/office/powerpoint/2010/main" val="3071126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BDD6EDA-386D-72B8-C0F9-82AD42F7E2B4}"/>
              </a:ext>
            </a:extLst>
          </p:cNvPr>
          <p:cNvPicPr>
            <a:picLocks noChangeAspect="1"/>
          </p:cNvPicPr>
          <p:nvPr/>
        </p:nvPicPr>
        <p:blipFill>
          <a:blip r:embed="rId3"/>
          <a:stretch>
            <a:fillRect/>
          </a:stretch>
        </p:blipFill>
        <p:spPr>
          <a:xfrm>
            <a:off x="2176530" y="1783503"/>
            <a:ext cx="8030961" cy="5074496"/>
          </a:xfrm>
          <a:prstGeom prst="rect">
            <a:avLst/>
          </a:prstGeom>
        </p:spPr>
      </p:pic>
      <p:sp>
        <p:nvSpPr>
          <p:cNvPr id="2" name="Title 1"/>
          <p:cNvSpPr>
            <a:spLocks noGrp="1"/>
          </p:cNvSpPr>
          <p:nvPr>
            <p:ph type="title"/>
          </p:nvPr>
        </p:nvSpPr>
        <p:spPr/>
        <p:txBody>
          <a:bodyPr/>
          <a:lstStyle/>
          <a:p>
            <a:r>
              <a:rPr lang="en-US" dirty="0"/>
              <a:t>Creating an Absence</a:t>
            </a:r>
          </a:p>
        </p:txBody>
      </p:sp>
      <p:sp>
        <p:nvSpPr>
          <p:cNvPr id="4" name="TextBox 3">
            <a:extLst>
              <a:ext uri="{FF2B5EF4-FFF2-40B4-BE49-F238E27FC236}">
                <a16:creationId xmlns:a16="http://schemas.microsoft.com/office/drawing/2014/main" id="{BE207743-97E9-60EB-E827-FD885C67AEE9}"/>
              </a:ext>
            </a:extLst>
          </p:cNvPr>
          <p:cNvSpPr txBox="1"/>
          <p:nvPr/>
        </p:nvSpPr>
        <p:spPr>
          <a:xfrm>
            <a:off x="311507" y="2374098"/>
            <a:ext cx="1749244" cy="338554"/>
          </a:xfrm>
          <a:prstGeom prst="rect">
            <a:avLst/>
          </a:prstGeom>
          <a:solidFill>
            <a:schemeClr val="tx2">
              <a:lumMod val="60000"/>
              <a:lumOff val="40000"/>
            </a:schemeClr>
          </a:solidFill>
        </p:spPr>
        <p:txBody>
          <a:bodyPr wrap="square" rtlCol="0">
            <a:spAutoFit/>
          </a:bodyPr>
          <a:lstStyle/>
          <a:p>
            <a:r>
              <a:rPr lang="en-US" sz="1600" dirty="0">
                <a:solidFill>
                  <a:schemeClr val="bg1"/>
                </a:solidFill>
              </a:rPr>
              <a:t>Select a date(s)</a:t>
            </a:r>
          </a:p>
        </p:txBody>
      </p:sp>
      <p:cxnSp>
        <p:nvCxnSpPr>
          <p:cNvPr id="7" name="Straight Arrow Connector 6">
            <a:extLst>
              <a:ext uri="{FF2B5EF4-FFF2-40B4-BE49-F238E27FC236}">
                <a16:creationId xmlns:a16="http://schemas.microsoft.com/office/drawing/2014/main" id="{125C3983-5258-8FAE-158C-902330B3BA13}"/>
              </a:ext>
            </a:extLst>
          </p:cNvPr>
          <p:cNvCxnSpPr>
            <a:cxnSpLocks/>
          </p:cNvCxnSpPr>
          <p:nvPr/>
        </p:nvCxnSpPr>
        <p:spPr>
          <a:xfrm>
            <a:off x="1068803" y="2594098"/>
            <a:ext cx="1558487" cy="1087915"/>
          </a:xfrm>
          <a:prstGeom prst="straightConnector1">
            <a:avLst/>
          </a:prstGeom>
          <a:ln w="25400">
            <a:solidFill>
              <a:schemeClr val="tx2">
                <a:lumMod val="60000"/>
                <a:lumOff val="40000"/>
              </a:schemeClr>
            </a:solidFill>
            <a:tailEnd type="triangle"/>
          </a:ln>
        </p:spPr>
        <p:style>
          <a:lnRef idx="1">
            <a:schemeClr val="accent5"/>
          </a:lnRef>
          <a:fillRef idx="0">
            <a:schemeClr val="accent5"/>
          </a:fillRef>
          <a:effectRef idx="0">
            <a:schemeClr val="accent5"/>
          </a:effectRef>
          <a:fontRef idx="minor">
            <a:schemeClr val="tx1"/>
          </a:fontRef>
        </p:style>
      </p:cxnSp>
      <p:sp>
        <p:nvSpPr>
          <p:cNvPr id="21" name="TextBox 20">
            <a:extLst>
              <a:ext uri="{FF2B5EF4-FFF2-40B4-BE49-F238E27FC236}">
                <a16:creationId xmlns:a16="http://schemas.microsoft.com/office/drawing/2014/main" id="{5BC0E39B-8AB3-DD90-4DCF-EA7854931D02}"/>
              </a:ext>
            </a:extLst>
          </p:cNvPr>
          <p:cNvSpPr txBox="1"/>
          <p:nvPr/>
        </p:nvSpPr>
        <p:spPr>
          <a:xfrm>
            <a:off x="8215855" y="4677013"/>
            <a:ext cx="1749244" cy="1077218"/>
          </a:xfrm>
          <a:prstGeom prst="rect">
            <a:avLst/>
          </a:prstGeom>
          <a:solidFill>
            <a:schemeClr val="tx2">
              <a:lumMod val="60000"/>
              <a:lumOff val="40000"/>
            </a:schemeClr>
          </a:solidFill>
        </p:spPr>
        <p:txBody>
          <a:bodyPr wrap="square" rtlCol="0">
            <a:spAutoFit/>
          </a:bodyPr>
          <a:lstStyle/>
          <a:p>
            <a:r>
              <a:rPr lang="en-US" sz="1600" dirty="0">
                <a:solidFill>
                  <a:schemeClr val="bg1"/>
                </a:solidFill>
              </a:rPr>
              <a:t>Reasons are a default. Select the reason for the absence.</a:t>
            </a:r>
          </a:p>
        </p:txBody>
      </p:sp>
      <p:cxnSp>
        <p:nvCxnSpPr>
          <p:cNvPr id="22" name="Straight Arrow Connector 21">
            <a:extLst>
              <a:ext uri="{FF2B5EF4-FFF2-40B4-BE49-F238E27FC236}">
                <a16:creationId xmlns:a16="http://schemas.microsoft.com/office/drawing/2014/main" id="{3CD1E00F-67D3-E06B-856D-5278C1DFA747}"/>
              </a:ext>
            </a:extLst>
          </p:cNvPr>
          <p:cNvCxnSpPr>
            <a:cxnSpLocks/>
          </p:cNvCxnSpPr>
          <p:nvPr/>
        </p:nvCxnSpPr>
        <p:spPr>
          <a:xfrm flipH="1" flipV="1">
            <a:off x="7671270" y="3138055"/>
            <a:ext cx="611133" cy="1619384"/>
          </a:xfrm>
          <a:prstGeom prst="straightConnector1">
            <a:avLst/>
          </a:prstGeom>
          <a:ln w="25400">
            <a:solidFill>
              <a:schemeClr val="tx2">
                <a:lumMod val="60000"/>
                <a:lumOff val="40000"/>
              </a:schemeClr>
            </a:solidFill>
            <a:tailEnd type="triangle"/>
          </a:ln>
        </p:spPr>
        <p:style>
          <a:lnRef idx="1">
            <a:schemeClr val="accent5"/>
          </a:lnRef>
          <a:fillRef idx="0">
            <a:schemeClr val="accent5"/>
          </a:fillRef>
          <a:effectRef idx="0">
            <a:schemeClr val="accent5"/>
          </a:effectRef>
          <a:fontRef idx="minor">
            <a:schemeClr val="tx1"/>
          </a:fontRef>
        </p:style>
      </p:cxnSp>
      <p:sp>
        <p:nvSpPr>
          <p:cNvPr id="24" name="TextBox 23">
            <a:extLst>
              <a:ext uri="{FF2B5EF4-FFF2-40B4-BE49-F238E27FC236}">
                <a16:creationId xmlns:a16="http://schemas.microsoft.com/office/drawing/2014/main" id="{D08477EA-D8A8-2244-485A-CB5F36DA4B7C}"/>
              </a:ext>
            </a:extLst>
          </p:cNvPr>
          <p:cNvSpPr txBox="1"/>
          <p:nvPr/>
        </p:nvSpPr>
        <p:spPr>
          <a:xfrm>
            <a:off x="5535660" y="4923235"/>
            <a:ext cx="1749244" cy="584775"/>
          </a:xfrm>
          <a:prstGeom prst="rect">
            <a:avLst/>
          </a:prstGeom>
          <a:solidFill>
            <a:schemeClr val="tx2">
              <a:lumMod val="60000"/>
              <a:lumOff val="40000"/>
            </a:schemeClr>
          </a:solidFill>
        </p:spPr>
        <p:txBody>
          <a:bodyPr wrap="square" rtlCol="0">
            <a:spAutoFit/>
          </a:bodyPr>
          <a:lstStyle/>
          <a:p>
            <a:r>
              <a:rPr lang="en-US" sz="1600" dirty="0">
                <a:solidFill>
                  <a:schemeClr val="bg1"/>
                </a:solidFill>
              </a:rPr>
              <a:t>Custom Absence Only</a:t>
            </a:r>
          </a:p>
        </p:txBody>
      </p:sp>
      <p:cxnSp>
        <p:nvCxnSpPr>
          <p:cNvPr id="25" name="Straight Arrow Connector 24">
            <a:extLst>
              <a:ext uri="{FF2B5EF4-FFF2-40B4-BE49-F238E27FC236}">
                <a16:creationId xmlns:a16="http://schemas.microsoft.com/office/drawing/2014/main" id="{66F744BC-3CC9-890D-3534-B3EA4175D8E9}"/>
              </a:ext>
            </a:extLst>
          </p:cNvPr>
          <p:cNvCxnSpPr>
            <a:cxnSpLocks/>
          </p:cNvCxnSpPr>
          <p:nvPr/>
        </p:nvCxnSpPr>
        <p:spPr>
          <a:xfrm flipV="1">
            <a:off x="5601374" y="3429000"/>
            <a:ext cx="419070" cy="1535560"/>
          </a:xfrm>
          <a:prstGeom prst="straightConnector1">
            <a:avLst/>
          </a:prstGeom>
          <a:ln w="25400">
            <a:solidFill>
              <a:schemeClr val="tx2">
                <a:lumMod val="60000"/>
                <a:lumOff val="40000"/>
              </a:schemeClr>
            </a:solidFill>
            <a:tailEnd type="triangle"/>
          </a:ln>
        </p:spPr>
        <p:style>
          <a:lnRef idx="1">
            <a:schemeClr val="accent5"/>
          </a:lnRef>
          <a:fillRef idx="0">
            <a:schemeClr val="accent5"/>
          </a:fillRef>
          <a:effectRef idx="0">
            <a:schemeClr val="accent5"/>
          </a:effectRef>
          <a:fontRef idx="minor">
            <a:schemeClr val="tx1"/>
          </a:fontRef>
        </p:style>
      </p:cxnSp>
      <p:sp>
        <p:nvSpPr>
          <p:cNvPr id="27" name="TextBox 26">
            <a:extLst>
              <a:ext uri="{FF2B5EF4-FFF2-40B4-BE49-F238E27FC236}">
                <a16:creationId xmlns:a16="http://schemas.microsoft.com/office/drawing/2014/main" id="{639211D4-9689-8340-BE9F-8C0AB5F41FE9}"/>
              </a:ext>
            </a:extLst>
          </p:cNvPr>
          <p:cNvSpPr txBox="1"/>
          <p:nvPr/>
        </p:nvSpPr>
        <p:spPr>
          <a:xfrm>
            <a:off x="98802" y="3735976"/>
            <a:ext cx="1749244" cy="584775"/>
          </a:xfrm>
          <a:prstGeom prst="rect">
            <a:avLst/>
          </a:prstGeom>
          <a:solidFill>
            <a:schemeClr val="tx2">
              <a:lumMod val="60000"/>
              <a:lumOff val="40000"/>
            </a:schemeClr>
          </a:solidFill>
        </p:spPr>
        <p:txBody>
          <a:bodyPr wrap="square" rtlCol="0">
            <a:spAutoFit/>
          </a:bodyPr>
          <a:lstStyle/>
          <a:p>
            <a:r>
              <a:rPr lang="en-US" sz="1600" dirty="0">
                <a:solidFill>
                  <a:schemeClr val="bg1"/>
                </a:solidFill>
              </a:rPr>
              <a:t>Click Add Variation</a:t>
            </a:r>
          </a:p>
        </p:txBody>
      </p:sp>
      <p:cxnSp>
        <p:nvCxnSpPr>
          <p:cNvPr id="28" name="Straight Arrow Connector 27">
            <a:extLst>
              <a:ext uri="{FF2B5EF4-FFF2-40B4-BE49-F238E27FC236}">
                <a16:creationId xmlns:a16="http://schemas.microsoft.com/office/drawing/2014/main" id="{255EBE52-0AD5-20C5-B01E-9EF911115A94}"/>
              </a:ext>
            </a:extLst>
          </p:cNvPr>
          <p:cNvCxnSpPr>
            <a:cxnSpLocks/>
          </p:cNvCxnSpPr>
          <p:nvPr/>
        </p:nvCxnSpPr>
        <p:spPr>
          <a:xfrm>
            <a:off x="1705240" y="4221398"/>
            <a:ext cx="741746" cy="99353"/>
          </a:xfrm>
          <a:prstGeom prst="straightConnector1">
            <a:avLst/>
          </a:prstGeom>
          <a:ln w="25400">
            <a:solidFill>
              <a:schemeClr val="tx2">
                <a:lumMod val="60000"/>
                <a:lumOff val="40000"/>
              </a:schemeClr>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72885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C59D65-E829-8EBE-DD1B-3D4421AA59B4}"/>
              </a:ext>
            </a:extLst>
          </p:cNvPr>
          <p:cNvPicPr>
            <a:picLocks noChangeAspect="1"/>
          </p:cNvPicPr>
          <p:nvPr/>
        </p:nvPicPr>
        <p:blipFill>
          <a:blip r:embed="rId3"/>
          <a:stretch>
            <a:fillRect/>
          </a:stretch>
        </p:blipFill>
        <p:spPr>
          <a:xfrm>
            <a:off x="1584101" y="2053600"/>
            <a:ext cx="8461553" cy="4804399"/>
          </a:xfrm>
          <a:prstGeom prst="rect">
            <a:avLst/>
          </a:prstGeom>
        </p:spPr>
      </p:pic>
      <p:sp>
        <p:nvSpPr>
          <p:cNvPr id="2" name="Title 1"/>
          <p:cNvSpPr>
            <a:spLocks noGrp="1"/>
          </p:cNvSpPr>
          <p:nvPr>
            <p:ph type="title"/>
          </p:nvPr>
        </p:nvSpPr>
        <p:spPr/>
        <p:txBody>
          <a:bodyPr/>
          <a:lstStyle/>
          <a:p>
            <a:r>
              <a:rPr lang="en-US" dirty="0"/>
              <a:t>Creating an Absence- New Variation</a:t>
            </a:r>
          </a:p>
        </p:txBody>
      </p:sp>
      <p:sp>
        <p:nvSpPr>
          <p:cNvPr id="4" name="TextBox 3">
            <a:extLst>
              <a:ext uri="{FF2B5EF4-FFF2-40B4-BE49-F238E27FC236}">
                <a16:creationId xmlns:a16="http://schemas.microsoft.com/office/drawing/2014/main" id="{BE207743-97E9-60EB-E827-FD885C67AEE9}"/>
              </a:ext>
            </a:extLst>
          </p:cNvPr>
          <p:cNvSpPr txBox="1"/>
          <p:nvPr/>
        </p:nvSpPr>
        <p:spPr>
          <a:xfrm>
            <a:off x="311507" y="2374098"/>
            <a:ext cx="1749244" cy="338554"/>
          </a:xfrm>
          <a:prstGeom prst="rect">
            <a:avLst/>
          </a:prstGeom>
          <a:solidFill>
            <a:schemeClr val="tx2">
              <a:lumMod val="60000"/>
              <a:lumOff val="40000"/>
            </a:schemeClr>
          </a:solidFill>
        </p:spPr>
        <p:txBody>
          <a:bodyPr wrap="square" rtlCol="0">
            <a:spAutoFit/>
          </a:bodyPr>
          <a:lstStyle/>
          <a:p>
            <a:r>
              <a:rPr lang="en-US" sz="1600" dirty="0">
                <a:solidFill>
                  <a:schemeClr val="bg1"/>
                </a:solidFill>
              </a:rPr>
              <a:t>Select a date(s)</a:t>
            </a:r>
          </a:p>
        </p:txBody>
      </p:sp>
      <p:cxnSp>
        <p:nvCxnSpPr>
          <p:cNvPr id="7" name="Straight Arrow Connector 6">
            <a:extLst>
              <a:ext uri="{FF2B5EF4-FFF2-40B4-BE49-F238E27FC236}">
                <a16:creationId xmlns:a16="http://schemas.microsoft.com/office/drawing/2014/main" id="{125C3983-5258-8FAE-158C-902330B3BA13}"/>
              </a:ext>
            </a:extLst>
          </p:cNvPr>
          <p:cNvCxnSpPr>
            <a:cxnSpLocks/>
          </p:cNvCxnSpPr>
          <p:nvPr/>
        </p:nvCxnSpPr>
        <p:spPr>
          <a:xfrm>
            <a:off x="1068803" y="2594098"/>
            <a:ext cx="1558487" cy="1087915"/>
          </a:xfrm>
          <a:prstGeom prst="straightConnector1">
            <a:avLst/>
          </a:prstGeom>
          <a:ln w="25400">
            <a:solidFill>
              <a:schemeClr val="tx2">
                <a:lumMod val="60000"/>
                <a:lumOff val="40000"/>
              </a:schemeClr>
            </a:solidFill>
            <a:tailEnd type="triangle"/>
          </a:ln>
        </p:spPr>
        <p:style>
          <a:lnRef idx="1">
            <a:schemeClr val="accent5"/>
          </a:lnRef>
          <a:fillRef idx="0">
            <a:schemeClr val="accent5"/>
          </a:fillRef>
          <a:effectRef idx="0">
            <a:schemeClr val="accent5"/>
          </a:effectRef>
          <a:fontRef idx="minor">
            <a:schemeClr val="tx1"/>
          </a:fontRef>
        </p:style>
      </p:cxnSp>
      <p:sp>
        <p:nvSpPr>
          <p:cNvPr id="21" name="TextBox 20">
            <a:extLst>
              <a:ext uri="{FF2B5EF4-FFF2-40B4-BE49-F238E27FC236}">
                <a16:creationId xmlns:a16="http://schemas.microsoft.com/office/drawing/2014/main" id="{5BC0E39B-8AB3-DD90-4DCF-EA7854931D02}"/>
              </a:ext>
            </a:extLst>
          </p:cNvPr>
          <p:cNvSpPr txBox="1"/>
          <p:nvPr/>
        </p:nvSpPr>
        <p:spPr>
          <a:xfrm>
            <a:off x="8417549" y="3658171"/>
            <a:ext cx="1749244" cy="1077218"/>
          </a:xfrm>
          <a:prstGeom prst="rect">
            <a:avLst/>
          </a:prstGeom>
          <a:solidFill>
            <a:schemeClr val="tx2">
              <a:lumMod val="60000"/>
              <a:lumOff val="40000"/>
            </a:schemeClr>
          </a:solidFill>
        </p:spPr>
        <p:txBody>
          <a:bodyPr wrap="square" rtlCol="0">
            <a:spAutoFit/>
          </a:bodyPr>
          <a:lstStyle/>
          <a:p>
            <a:r>
              <a:rPr lang="en-US" sz="1600" dirty="0">
                <a:solidFill>
                  <a:schemeClr val="bg1"/>
                </a:solidFill>
              </a:rPr>
              <a:t>Reasons are a default. Select the reason for the absence.</a:t>
            </a:r>
          </a:p>
        </p:txBody>
      </p:sp>
      <p:cxnSp>
        <p:nvCxnSpPr>
          <p:cNvPr id="22" name="Straight Arrow Connector 21">
            <a:extLst>
              <a:ext uri="{FF2B5EF4-FFF2-40B4-BE49-F238E27FC236}">
                <a16:creationId xmlns:a16="http://schemas.microsoft.com/office/drawing/2014/main" id="{3CD1E00F-67D3-E06B-856D-5278C1DFA747}"/>
              </a:ext>
            </a:extLst>
          </p:cNvPr>
          <p:cNvCxnSpPr>
            <a:cxnSpLocks/>
          </p:cNvCxnSpPr>
          <p:nvPr/>
        </p:nvCxnSpPr>
        <p:spPr>
          <a:xfrm flipH="1" flipV="1">
            <a:off x="7505743" y="2543375"/>
            <a:ext cx="1051755" cy="1142809"/>
          </a:xfrm>
          <a:prstGeom prst="straightConnector1">
            <a:avLst/>
          </a:prstGeom>
          <a:ln w="25400">
            <a:solidFill>
              <a:schemeClr val="tx2">
                <a:lumMod val="60000"/>
                <a:lumOff val="40000"/>
              </a:schemeClr>
            </a:solidFill>
            <a:tailEnd type="triangle"/>
          </a:ln>
        </p:spPr>
        <p:style>
          <a:lnRef idx="1">
            <a:schemeClr val="accent5"/>
          </a:lnRef>
          <a:fillRef idx="0">
            <a:schemeClr val="accent5"/>
          </a:fillRef>
          <a:effectRef idx="0">
            <a:schemeClr val="accent5"/>
          </a:effectRef>
          <a:fontRef idx="minor">
            <a:schemeClr val="tx1"/>
          </a:fontRef>
        </p:style>
      </p:cxnSp>
      <p:sp>
        <p:nvSpPr>
          <p:cNvPr id="24" name="TextBox 23">
            <a:extLst>
              <a:ext uri="{FF2B5EF4-FFF2-40B4-BE49-F238E27FC236}">
                <a16:creationId xmlns:a16="http://schemas.microsoft.com/office/drawing/2014/main" id="{D08477EA-D8A8-2244-485A-CB5F36DA4B7C}"/>
              </a:ext>
            </a:extLst>
          </p:cNvPr>
          <p:cNvSpPr txBox="1"/>
          <p:nvPr/>
        </p:nvSpPr>
        <p:spPr>
          <a:xfrm>
            <a:off x="5143237" y="4271074"/>
            <a:ext cx="1749244" cy="584775"/>
          </a:xfrm>
          <a:prstGeom prst="rect">
            <a:avLst/>
          </a:prstGeom>
          <a:solidFill>
            <a:schemeClr val="tx2">
              <a:lumMod val="60000"/>
              <a:lumOff val="40000"/>
            </a:schemeClr>
          </a:solidFill>
        </p:spPr>
        <p:txBody>
          <a:bodyPr wrap="square" rtlCol="0">
            <a:spAutoFit/>
          </a:bodyPr>
          <a:lstStyle/>
          <a:p>
            <a:r>
              <a:rPr lang="en-US" sz="1600" dirty="0">
                <a:solidFill>
                  <a:schemeClr val="bg1"/>
                </a:solidFill>
              </a:rPr>
              <a:t>Custom Absence Only</a:t>
            </a:r>
          </a:p>
        </p:txBody>
      </p:sp>
      <p:cxnSp>
        <p:nvCxnSpPr>
          <p:cNvPr id="25" name="Straight Arrow Connector 24">
            <a:extLst>
              <a:ext uri="{FF2B5EF4-FFF2-40B4-BE49-F238E27FC236}">
                <a16:creationId xmlns:a16="http://schemas.microsoft.com/office/drawing/2014/main" id="{66F744BC-3CC9-890D-3534-B3EA4175D8E9}"/>
              </a:ext>
            </a:extLst>
          </p:cNvPr>
          <p:cNvCxnSpPr>
            <a:cxnSpLocks/>
          </p:cNvCxnSpPr>
          <p:nvPr/>
        </p:nvCxnSpPr>
        <p:spPr>
          <a:xfrm flipV="1">
            <a:off x="5302228" y="2785191"/>
            <a:ext cx="419070" cy="1535560"/>
          </a:xfrm>
          <a:prstGeom prst="straightConnector1">
            <a:avLst/>
          </a:prstGeom>
          <a:ln w="25400">
            <a:solidFill>
              <a:schemeClr val="tx2">
                <a:lumMod val="60000"/>
                <a:lumOff val="40000"/>
              </a:schemeClr>
            </a:solidFill>
            <a:tailEnd type="triangle"/>
          </a:ln>
        </p:spPr>
        <p:style>
          <a:lnRef idx="1">
            <a:schemeClr val="accent5"/>
          </a:lnRef>
          <a:fillRef idx="0">
            <a:schemeClr val="accent5"/>
          </a:fillRef>
          <a:effectRef idx="0">
            <a:schemeClr val="accent5"/>
          </a:effectRef>
          <a:fontRef idx="minor">
            <a:schemeClr val="tx1"/>
          </a:fontRef>
        </p:style>
      </p:cxnSp>
      <p:sp>
        <p:nvSpPr>
          <p:cNvPr id="27" name="TextBox 26">
            <a:extLst>
              <a:ext uri="{FF2B5EF4-FFF2-40B4-BE49-F238E27FC236}">
                <a16:creationId xmlns:a16="http://schemas.microsoft.com/office/drawing/2014/main" id="{639211D4-9689-8340-BE9F-8C0AB5F41FE9}"/>
              </a:ext>
            </a:extLst>
          </p:cNvPr>
          <p:cNvSpPr txBox="1"/>
          <p:nvPr/>
        </p:nvSpPr>
        <p:spPr>
          <a:xfrm>
            <a:off x="194181" y="4563461"/>
            <a:ext cx="1749244" cy="584775"/>
          </a:xfrm>
          <a:prstGeom prst="rect">
            <a:avLst/>
          </a:prstGeom>
          <a:solidFill>
            <a:schemeClr val="tx2">
              <a:lumMod val="60000"/>
              <a:lumOff val="40000"/>
            </a:schemeClr>
          </a:solidFill>
        </p:spPr>
        <p:txBody>
          <a:bodyPr wrap="square" rtlCol="0">
            <a:spAutoFit/>
          </a:bodyPr>
          <a:lstStyle/>
          <a:p>
            <a:r>
              <a:rPr lang="en-US" sz="1600" dirty="0">
                <a:solidFill>
                  <a:schemeClr val="bg1"/>
                </a:solidFill>
              </a:rPr>
              <a:t>Click Create Absence</a:t>
            </a:r>
          </a:p>
        </p:txBody>
      </p:sp>
      <p:cxnSp>
        <p:nvCxnSpPr>
          <p:cNvPr id="28" name="Straight Arrow Connector 27">
            <a:extLst>
              <a:ext uri="{FF2B5EF4-FFF2-40B4-BE49-F238E27FC236}">
                <a16:creationId xmlns:a16="http://schemas.microsoft.com/office/drawing/2014/main" id="{255EBE52-0AD5-20C5-B01E-9EF911115A94}"/>
              </a:ext>
            </a:extLst>
          </p:cNvPr>
          <p:cNvCxnSpPr>
            <a:cxnSpLocks/>
          </p:cNvCxnSpPr>
          <p:nvPr/>
        </p:nvCxnSpPr>
        <p:spPr>
          <a:xfrm>
            <a:off x="1633122" y="5031292"/>
            <a:ext cx="214924" cy="1627085"/>
          </a:xfrm>
          <a:prstGeom prst="straightConnector1">
            <a:avLst/>
          </a:prstGeom>
          <a:ln w="25400">
            <a:solidFill>
              <a:schemeClr val="tx2">
                <a:lumMod val="60000"/>
                <a:lumOff val="40000"/>
              </a:schemeClr>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890726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Creating an Absence</a:t>
            </a:r>
          </a:p>
        </p:txBody>
      </p:sp>
      <p:sp>
        <p:nvSpPr>
          <p:cNvPr id="5" name="Title 1">
            <a:extLst>
              <a:ext uri="{FF2B5EF4-FFF2-40B4-BE49-F238E27FC236}">
                <a16:creationId xmlns:a16="http://schemas.microsoft.com/office/drawing/2014/main" id="{227F9FBA-C8A6-6250-28F6-AE2DB1265F19}"/>
              </a:ext>
            </a:extLst>
          </p:cNvPr>
          <p:cNvSpPr txBox="1">
            <a:spLocks/>
          </p:cNvSpPr>
          <p:nvPr/>
        </p:nvSpPr>
        <p:spPr bwMode="gray">
          <a:xfrm>
            <a:off x="8469297" y="2485747"/>
            <a:ext cx="3304606" cy="30643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Ø"/>
            </a:pPr>
            <a:r>
              <a:rPr lang="en-US" sz="1800" dirty="0">
                <a:solidFill>
                  <a:srgbClr val="7030A0"/>
                </a:solidFill>
              </a:rPr>
              <a:t>A confirmation number is provided once absence is created.</a:t>
            </a:r>
          </a:p>
          <a:p>
            <a:endParaRPr lang="en-US" sz="1800" dirty="0">
              <a:solidFill>
                <a:srgbClr val="7030A0"/>
              </a:solidFill>
            </a:endParaRPr>
          </a:p>
          <a:p>
            <a:pPr marL="285750" indent="-285750">
              <a:buFont typeface="Wingdings" panose="05000000000000000000" pitchFamily="2" charset="2"/>
              <a:buChar char="Ø"/>
            </a:pPr>
            <a:r>
              <a:rPr lang="en-US" sz="1800" dirty="0">
                <a:solidFill>
                  <a:srgbClr val="7030A0"/>
                </a:solidFill>
              </a:rPr>
              <a:t>Click ok</a:t>
            </a:r>
          </a:p>
          <a:p>
            <a:endParaRPr lang="en-US" sz="1800" dirty="0">
              <a:solidFill>
                <a:srgbClr val="7030A0"/>
              </a:solidFill>
            </a:endParaRPr>
          </a:p>
        </p:txBody>
      </p:sp>
      <p:pic>
        <p:nvPicPr>
          <p:cNvPr id="6" name="Picture 5">
            <a:extLst>
              <a:ext uri="{FF2B5EF4-FFF2-40B4-BE49-F238E27FC236}">
                <a16:creationId xmlns:a16="http://schemas.microsoft.com/office/drawing/2014/main" id="{601120BF-E6E3-A638-7F91-BCCBD2388822}"/>
              </a:ext>
            </a:extLst>
          </p:cNvPr>
          <p:cNvPicPr>
            <a:picLocks noChangeAspect="1"/>
          </p:cNvPicPr>
          <p:nvPr/>
        </p:nvPicPr>
        <p:blipFill>
          <a:blip r:embed="rId3"/>
          <a:stretch>
            <a:fillRect/>
          </a:stretch>
        </p:blipFill>
        <p:spPr>
          <a:xfrm>
            <a:off x="180167" y="2485746"/>
            <a:ext cx="8289130" cy="3398585"/>
          </a:xfrm>
          <a:prstGeom prst="rect">
            <a:avLst/>
          </a:prstGeom>
        </p:spPr>
      </p:pic>
    </p:spTree>
    <p:extLst>
      <p:ext uri="{BB962C8B-B14F-4D97-AF65-F5344CB8AC3E}">
        <p14:creationId xmlns:p14="http://schemas.microsoft.com/office/powerpoint/2010/main" val="7466216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3685</TotalTime>
  <Words>316</Words>
  <Application>Microsoft Office PowerPoint</Application>
  <PresentationFormat>Widescreen</PresentationFormat>
  <Paragraphs>71</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Wingdings</vt:lpstr>
      <vt:lpstr>Wingdings 3</vt:lpstr>
      <vt:lpstr>Ion Boardroom</vt:lpstr>
      <vt:lpstr>FRONTLINE </vt:lpstr>
      <vt:lpstr>Absence Management  </vt:lpstr>
      <vt:lpstr>Login Devices</vt:lpstr>
      <vt:lpstr>Access – Frontline Login Web Based</vt:lpstr>
      <vt:lpstr>Absence Management Home Page</vt:lpstr>
      <vt:lpstr>Absence Management Home Page</vt:lpstr>
      <vt:lpstr>Creating an Absence</vt:lpstr>
      <vt:lpstr>Creating an Absence- New Variation</vt:lpstr>
      <vt:lpstr>Creating an Absence</vt:lpstr>
      <vt:lpstr>Scheduled Absences</vt:lpstr>
      <vt:lpstr>Past Absences</vt:lpstr>
      <vt:lpstr>App Requirements</vt:lpstr>
      <vt:lpstr>Absence Management Mobile App</vt:lpstr>
      <vt:lpstr>Absence Management Mobile App</vt:lpstr>
      <vt:lpstr>Absence Management Mobile App</vt:lpstr>
      <vt:lpstr>Aesop Contacts</vt:lpstr>
    </vt:vector>
  </TitlesOfParts>
  <Company>WCS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FRONTLINE Time &amp; Attendance</dc:title>
  <dc:creator>Jill Alm</dc:creator>
  <cp:lastModifiedBy>Kim Winters</cp:lastModifiedBy>
  <cp:revision>35</cp:revision>
  <cp:lastPrinted>2023-09-15T12:04:08Z</cp:lastPrinted>
  <dcterms:created xsi:type="dcterms:W3CDTF">2023-08-07T11:45:35Z</dcterms:created>
  <dcterms:modified xsi:type="dcterms:W3CDTF">2025-01-31T15:03:20Z</dcterms:modified>
</cp:coreProperties>
</file>